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4"/>
  </p:handoutMasterIdLst>
  <p:sldIdLst>
    <p:sldId id="257" r:id="rId3"/>
    <p:sldId id="783" r:id="rId5"/>
    <p:sldId id="777" r:id="rId6"/>
    <p:sldId id="778" r:id="rId7"/>
    <p:sldId id="779" r:id="rId8"/>
    <p:sldId id="780" r:id="rId9"/>
    <p:sldId id="787" r:id="rId10"/>
    <p:sldId id="781" r:id="rId11"/>
    <p:sldId id="287" r:id="rId12"/>
    <p:sldId id="291" r:id="rId13"/>
    <p:sldId id="293" r:id="rId14"/>
    <p:sldId id="292" r:id="rId15"/>
    <p:sldId id="280" r:id="rId16"/>
    <p:sldId id="299" r:id="rId17"/>
    <p:sldId id="298" r:id="rId18"/>
    <p:sldId id="294" r:id="rId19"/>
    <p:sldId id="300" r:id="rId20"/>
    <p:sldId id="295" r:id="rId21"/>
    <p:sldId id="296" r:id="rId22"/>
    <p:sldId id="301" r:id="rId23"/>
    <p:sldId id="297" r:id="rId24"/>
    <p:sldId id="784" r:id="rId25"/>
    <p:sldId id="256" r:id="rId26"/>
    <p:sldId id="281" r:id="rId27"/>
    <p:sldId id="283" r:id="rId28"/>
    <p:sldId id="282" r:id="rId29"/>
    <p:sldId id="284" r:id="rId30"/>
    <p:sldId id="285" r:id="rId31"/>
    <p:sldId id="755" r:id="rId32"/>
    <p:sldId id="760" r:id="rId33"/>
    <p:sldId id="759" r:id="rId34"/>
    <p:sldId id="761" r:id="rId35"/>
    <p:sldId id="762" r:id="rId36"/>
    <p:sldId id="763" r:id="rId37"/>
    <p:sldId id="785" r:id="rId38"/>
    <p:sldId id="765" r:id="rId39"/>
    <p:sldId id="767" r:id="rId40"/>
    <p:sldId id="768" r:id="rId41"/>
    <p:sldId id="775" r:id="rId42"/>
    <p:sldId id="782" r:id="rId43"/>
    <p:sldId id="776" r:id="rId44"/>
    <p:sldId id="786" r:id="rId45"/>
    <p:sldId id="769" r:id="rId46"/>
    <p:sldId id="789" r:id="rId47"/>
    <p:sldId id="790" r:id="rId48"/>
    <p:sldId id="772" r:id="rId49"/>
    <p:sldId id="773" r:id="rId50"/>
    <p:sldId id="771" r:id="rId51"/>
    <p:sldId id="774" r:id="rId52"/>
    <p:sldId id="278"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A3AB9"/>
    <a:srgbClr val="000000"/>
    <a:srgbClr val="EAEFF5"/>
    <a:srgbClr val="F2DCDA"/>
    <a:srgbClr val="EBF1DF"/>
    <a:srgbClr val="EEEAF2"/>
    <a:srgbClr val="7F7F7F"/>
    <a:srgbClr val="F1DCDB"/>
    <a:srgbClr val="EAF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0" autoAdjust="0"/>
    <p:restoredTop sz="80821" autoAdjust="0"/>
  </p:normalViewPr>
  <p:slideViewPr>
    <p:cSldViewPr snapToGrid="0">
      <p:cViewPr varScale="1">
        <p:scale>
          <a:sx n="111" d="100"/>
          <a:sy n="111" d="100"/>
        </p:scale>
        <p:origin x="789" y="-1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a:t>
            </a:r>
            <a:r>
              <a:rPr lang="en-US" altLang="zh-CN" dirty="0"/>
              <a:t>X</a:t>
            </a:r>
            <a:r>
              <a:rPr lang="zh-CN" altLang="en-US" dirty="0"/>
              <a:t>的输入通道为</a:t>
            </a:r>
            <a:r>
              <a:rPr lang="en-US" altLang="zh-CN" dirty="0"/>
              <a:t>2</a:t>
            </a:r>
            <a:r>
              <a:rPr lang="zh-CN" altLang="en-US" dirty="0"/>
              <a:t>，则卷积核的通道一定也是</a:t>
            </a:r>
            <a:r>
              <a:rPr lang="en-US" altLang="zh-CN" dirty="0"/>
              <a:t>2</a:t>
            </a:r>
            <a:r>
              <a:rPr lang="zh-CN" altLang="en-US" dirty="0"/>
              <a:t>。</a:t>
            </a:r>
            <a:endParaRPr lang="en-US" altLang="zh-CN" dirty="0"/>
          </a:p>
          <a:p>
            <a:r>
              <a:rPr lang="zh-CN" altLang="en-US" dirty="0"/>
              <a:t>卷积核的通道数必须和输入通道数相等</a:t>
            </a:r>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空洞率空洞卷积和普通卷积的差异只在卷积核上，左边是一个普通的</a:t>
            </a:r>
            <a:r>
              <a:rPr lang="en-US" altLang="zh-CN" dirty="0"/>
              <a:t>3 x 3 </a:t>
            </a:r>
            <a:r>
              <a:rPr lang="zh-CN" altLang="en-US" dirty="0"/>
              <a:t>的卷积核，右边是空洞卷积的卷积核，不同的是空洞卷积有一个</a:t>
            </a:r>
            <a:r>
              <a:rPr lang="en-US" altLang="zh-CN" dirty="0" err="1"/>
              <a:t>dalition</a:t>
            </a:r>
            <a:r>
              <a:rPr lang="zh-CN" altLang="en-US" dirty="0"/>
              <a:t>参数，代表着这个卷积的每个权重值的间隔为</a:t>
            </a:r>
            <a:r>
              <a:rPr lang="en-US" altLang="zh-CN" dirty="0"/>
              <a:t>dilation-1</a:t>
            </a:r>
            <a:r>
              <a:rPr lang="zh-CN" altLang="en-US" dirty="0"/>
              <a:t>，图中深色的位置的值就是要学习的权重，其他空白处都是</a:t>
            </a:r>
            <a:r>
              <a:rPr lang="en-US" altLang="zh-CN" dirty="0"/>
              <a:t>0</a:t>
            </a:r>
            <a:r>
              <a:rPr lang="zh-CN" altLang="en-US" dirty="0"/>
              <a:t>，所以空洞卷积可以做到参数值和普通卷积一样，但是覆盖的范围比普通卷积大，特别的当</a:t>
            </a:r>
            <a:r>
              <a:rPr lang="en-US" altLang="zh-CN" dirty="0"/>
              <a:t>dilation</a:t>
            </a:r>
            <a:r>
              <a:rPr lang="zh-CN" altLang="en-US" dirty="0"/>
              <a:t>为</a:t>
            </a:r>
            <a:r>
              <a:rPr lang="en-US" altLang="zh-CN" dirty="0"/>
              <a:t>1</a:t>
            </a:r>
            <a:r>
              <a:rPr lang="zh-CN" altLang="en-US" dirty="0"/>
              <a:t>时就是普通卷积。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空洞后的卷积的空间大小的计算公式如下，其中</a:t>
            </a:r>
            <a:r>
              <a:rPr lang="en-US" altLang="zh-CN" dirty="0"/>
              <a:t>n</a:t>
            </a:r>
            <a:r>
              <a:rPr lang="zh-CN" altLang="en-US" dirty="0"/>
              <a:t>是原卷积核长度，</a:t>
            </a:r>
            <a:r>
              <a:rPr lang="en-US" altLang="zh-CN" dirty="0"/>
              <a:t>d</a:t>
            </a:r>
            <a:r>
              <a:rPr lang="zh-CN" altLang="en-US" dirty="0"/>
              <a:t>为</a:t>
            </a:r>
            <a:r>
              <a:rPr lang="en-US" altLang="zh-CN" dirty="0"/>
              <a:t>dilation</a:t>
            </a:r>
            <a:r>
              <a:rPr lang="zh-CN" altLang="en-US" dirty="0"/>
              <a:t>的值，卷积时的</a:t>
            </a:r>
            <a:r>
              <a:rPr lang="en-US" altLang="zh-CN" dirty="0"/>
              <a:t>padding</a:t>
            </a:r>
            <a:r>
              <a:rPr lang="zh-CN" altLang="en-US" dirty="0"/>
              <a:t>等值就可以根据空洞后的大小来计算</a:t>
            </a:r>
            <a:endParaRPr lang="en-US" altLang="zh-CN" dirty="0"/>
          </a:p>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为空洞卷积的特殊性，我们不能像普通卷积一样拿来就用，空洞卷积本身存在一些问题，第一个是网格效应，我们用图来看一下，在卷积完之后我们发现最顶层的这个点只获取到了这些点的信息，没有获取全部的信息，实际上就算我们不断地继续堆叠最顶层的点还是不能获取全部的底层的信息。我们可以把这部分单独拿出来看一下。在右侧的序列上上我们不</a:t>
            </a:r>
            <a:r>
              <a:rPr lang="en-US" altLang="zh-CN" dirty="0"/>
              <a:t>padding</a:t>
            </a:r>
            <a:r>
              <a:rPr lang="zh-CN" altLang="en-US" dirty="0"/>
              <a:t>，可以看到三层之后就倒头了，理应我们的结果应该是由输入的所有节点计算而来的，但是发现它只用了部分的点。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左侧为</a:t>
            </a:r>
            <a:r>
              <a:rPr lang="en-US" altLang="zh-CN" dirty="0"/>
              <a:t>HDC</a:t>
            </a:r>
            <a:r>
              <a:rPr lang="zh-CN" altLang="en-US" dirty="0"/>
              <a:t>要求的三个条件，右上为三中公式的定义，右下以</a:t>
            </a:r>
            <a:r>
              <a:rPr lang="en-US" altLang="zh-CN" dirty="0"/>
              <a:t>1,2,5</a:t>
            </a:r>
            <a:r>
              <a:rPr lang="zh-CN" altLang="en-US" dirty="0"/>
              <a:t>的空洞率为例来验证是否满足</a:t>
            </a:r>
            <a:r>
              <a:rPr lang="en-US" altLang="zh-CN" dirty="0"/>
              <a:t>HDC</a:t>
            </a:r>
            <a:r>
              <a:rPr lang="zh-CN" altLang="en-US" dirty="0"/>
              <a:t>条件。其中公式三为作者直觉给出没有具体的推导出的过程，主要是满足条件</a:t>
            </a:r>
            <a:r>
              <a:rPr lang="en-US" altLang="zh-CN" dirty="0"/>
              <a:t>12</a:t>
            </a:r>
            <a:r>
              <a:rPr lang="zh-CN" altLang="en-US" dirty="0"/>
              <a:t>，其中条件</a:t>
            </a:r>
            <a:r>
              <a:rPr lang="en-US" altLang="zh-CN" dirty="0"/>
              <a:t>1</a:t>
            </a:r>
            <a:r>
              <a:rPr lang="zh-CN" altLang="en-US" dirty="0"/>
              <a:t>为了解决网格效应问题，条件</a:t>
            </a:r>
            <a:r>
              <a:rPr lang="en-US" altLang="zh-CN" dirty="0"/>
              <a:t>2</a:t>
            </a:r>
            <a:r>
              <a:rPr lang="zh-CN" altLang="en-US" dirty="0"/>
              <a:t>提供多尺度的空洞率这样可以同时捕获远近信息</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空洞卷积演示，可跳过</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卷积分为</a:t>
            </a:r>
            <a:r>
              <a:rPr lang="en-US" altLang="zh-CN" dirty="0"/>
              <a:t>3</a:t>
            </a:r>
            <a:r>
              <a:rPr lang="zh-CN" altLang="en-US" dirty="0"/>
              <a:t>类，本节课主要根据二维卷积来介绍一些基本概念</a:t>
            </a:r>
            <a:endParaRPr lang="en-US" altLang="zh-CN" dirty="0"/>
          </a:p>
          <a:p>
            <a:endParaRPr lang="en-US" altLang="zh-CN" dirty="0"/>
          </a:p>
          <a:p>
            <a:r>
              <a:rPr lang="zh-CN" altLang="en-US" dirty="0"/>
              <a:t>下面都是基于二维卷积来介绍一些基本概念</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空洞卷积演示，可跳过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空洞卷积演示，可跳过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image" Target="../media/image49.GIF"/></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55.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image" Target="../media/image51.jpeg"/><Relationship Id="rId2" Type="http://schemas.openxmlformats.org/officeDocument/2006/relationships/image" Target="../media/image57.png"/><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1.sv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79.jpeg"/><Relationship Id="rId1" Type="http://schemas.openxmlformats.org/officeDocument/2006/relationships/image" Target="../media/image78.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2" Type="http://schemas.openxmlformats.org/officeDocument/2006/relationships/notesSlide" Target="../notesSlides/notesSlide50.xml"/><Relationship Id="rId11" Type="http://schemas.openxmlformats.org/officeDocument/2006/relationships/slideLayout" Target="../slideLayouts/slideLayout2.xml"/><Relationship Id="rId10" Type="http://schemas.openxmlformats.org/officeDocument/2006/relationships/image" Target="../media/image8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实验</a:t>
            </a:r>
            <a:r>
              <a:rPr lang="en-US" altLang="zh-CN" sz="6000" dirty="0">
                <a:solidFill>
                  <a:srgbClr val="0000FF"/>
                </a:solidFill>
              </a:rPr>
              <a:t>3</a:t>
            </a:r>
            <a:r>
              <a:rPr lang="zh-CN" altLang="en-US" sz="6000" dirty="0">
                <a:solidFill>
                  <a:srgbClr val="0000FF"/>
                </a:solidFill>
              </a:rPr>
              <a:t>  卷积神经网络实验</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多通道</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4679" y="785751"/>
            <a:ext cx="1723549"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多输入通道</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5" name="AutoShape 2" descr="https://tangshusen.me/Dive-into-DL-PyTorch/img/chapter05/5.2_conv_pad.svg"/>
          <p:cNvSpPr>
            <a:spLocks noChangeAspect="1" noChangeArrowheads="1"/>
          </p:cNvSpPr>
          <p:nvPr/>
        </p:nvSpPr>
        <p:spPr bwMode="auto">
          <a:xfrm>
            <a:off x="5943599" y="3276599"/>
            <a:ext cx="2642135" cy="26421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6567161" y="785751"/>
            <a:ext cx="233910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实现多输入通道</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63136" y="2487766"/>
            <a:ext cx="4291908" cy="1774474"/>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ele attr="{12770910-C6A6-4161-839E-0B9CC107DBDB}"/>
                  </a:ext>
                </a:extLst>
              </p:cNvPr>
              <p:cNvSpPr txBox="1"/>
              <p:nvPr/>
            </p:nvSpPr>
            <p:spPr>
              <a:xfrm>
                <a:off x="181969" y="1534201"/>
                <a:ext cx="60033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例如：彩色图片有红、绿、蓝</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个通道，用</a:t>
                </a:r>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oMath>
                </a14:m>
                <a:r>
                  <a:rPr lang="zh-CN" altLang="en-US" dirty="0">
                    <a:latin typeface="微软雅黑" panose="020B0503020204020204" pitchFamily="34" charset="-122"/>
                    <a:ea typeface="微软雅黑" panose="020B0503020204020204" pitchFamily="34" charset="-122"/>
                  </a:rPr>
                  <a:t>表示</a:t>
                </a:r>
              </a:p>
            </p:txBody>
          </p:sp>
        </mc:Choice>
        <mc:Fallback>
          <p:sp>
            <p:nvSpPr>
              <p:cNvPr id="7" name="文本框 6"/>
              <p:cNvSpPr txBox="1">
                <a:spLocks noRot="1" noChangeAspect="1" noMove="1" noResize="1" noEditPoints="1" noAdjustHandles="1" noChangeArrowheads="1" noChangeShapeType="1" noTextEdit="1"/>
              </p:cNvSpPr>
              <p:nvPr/>
            </p:nvSpPr>
            <p:spPr>
              <a:xfrm>
                <a:off x="181969" y="1534201"/>
                <a:ext cx="6003310" cy="369332"/>
              </a:xfrm>
              <a:prstGeom prst="rect">
                <a:avLst/>
              </a:prstGeom>
              <a:blipFill rotWithShape="1">
                <a:blip r:embed="rId2"/>
                <a:stretch>
                  <a:fillRect l="-914" t="-10000" r="-102"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ele attr="{9EC7A3D6-CA26-4777-BD3E-C42525B0CDAD}"/>
                  </a:ext>
                </a:extLst>
              </p:cNvPr>
              <p:cNvSpPr txBox="1"/>
              <p:nvPr/>
            </p:nvSpPr>
            <p:spPr>
              <a:xfrm>
                <a:off x="870933" y="4357386"/>
                <a:ext cx="2984407" cy="961289"/>
              </a:xfrm>
              <a:prstGeom prst="rect">
                <a:avLst/>
              </a:prstGeom>
              <a:noFill/>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输入维度</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14:m>
                  <m:oMath xmlns:m="http://schemas.openxmlformats.org/officeDocument/2006/math">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000" b="0" i="0" dirty="0" smtClean="0">
                        <a:solidFill>
                          <a:srgbClr val="FF0000"/>
                        </a:solidFill>
                        <a:latin typeface="Cambria Math" panose="02040503050406030204" pitchFamily="18" charset="0"/>
                        <a:ea typeface="微软雅黑" panose="020B0503020204020204" pitchFamily="34" charset="-122"/>
                        <a:sym typeface="Wingdings" panose="05000000000000000000" pitchFamily="2" charset="2"/>
                      </a:rPr>
                      <m:t>2</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H</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W</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oMath>
                </a14:m>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卷积核维度：</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14:m>
                  <m:oMath xmlns:m="http://schemas.openxmlformats.org/officeDocument/2006/math">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r>
                      <a:rPr lang="en-US" altLang="zh-CN" sz="2000" dirty="0" smtClean="0">
                        <a:solidFill>
                          <a:srgbClr val="FF0000"/>
                        </a:solidFill>
                        <a:latin typeface="Cambria Math" panose="02040503050406030204" pitchFamily="18" charset="0"/>
                        <a:ea typeface="微软雅黑" panose="020B0503020204020204" pitchFamily="34" charset="-122"/>
                        <a:sym typeface="Wingdings" panose="05000000000000000000" pitchFamily="2" charset="2"/>
                      </a:rPr>
                      <m:t>2</m:t>
                    </m:r>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2000" i="1" dirty="0" smtClean="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𝑘</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h</m:t>
                        </m:r>
                      </m:sub>
                    </m:sSub>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2000" i="1" dirty="0" smtClean="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𝑘</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𝑤</m:t>
                        </m:r>
                      </m:sub>
                    </m:sSub>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r>
                      <a:rPr lang="en-US" altLang="zh-CN" sz="2000" i="1" dirty="0">
                        <a:latin typeface="Cambria Math" panose="02040503050406030204" pitchFamily="18" charset="0"/>
                        <a:ea typeface="微软雅黑" panose="020B0503020204020204" pitchFamily="34" charset="-122"/>
                        <a:sym typeface="Wingdings" panose="05000000000000000000" pitchFamily="2" charset="2"/>
                      </a:rPr>
                      <m:t> </m:t>
                    </m:r>
                  </m:oMath>
                </a14:m>
                <a:endParaRPr lang="en-US" altLang="zh-CN" sz="2000" dirty="0">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870933" y="4357386"/>
                <a:ext cx="2984407" cy="961289"/>
              </a:xfrm>
              <a:prstGeom prst="rect">
                <a:avLst/>
              </a:prstGeom>
              <a:blipFill rotWithShape="1">
                <a:blip r:embed="rId3"/>
                <a:stretch>
                  <a:fillRect l="-2249" b="-10828"/>
                </a:stretch>
              </a:blipFill>
            </p:spPr>
            <p:txBody>
              <a:bodyPr/>
              <a:lstStyle/>
              <a:p>
                <a:r>
                  <a:rPr lang="zh-CN" altLang="en-US">
                    <a:noFill/>
                  </a:rPr>
                  <a:t> </a:t>
                </a:r>
                <a:endParaRPr lang="zh-CN" altLang="en-US">
                  <a:noFill/>
                </a:endParaRPr>
              </a:p>
            </p:txBody>
          </p:sp>
        </mc:Fallback>
      </mc:AlternateContent>
      <p:pic>
        <p:nvPicPr>
          <p:cNvPr id="10" name="图片 9"/>
          <p:cNvPicPr>
            <a:picLocks noChangeAspect="1"/>
          </p:cNvPicPr>
          <p:nvPr/>
        </p:nvPicPr>
        <p:blipFill>
          <a:blip r:embed="rId4"/>
          <a:stretch>
            <a:fillRect/>
          </a:stretch>
        </p:blipFill>
        <p:spPr>
          <a:xfrm>
            <a:off x="6843303" y="2225127"/>
            <a:ext cx="5084701" cy="3605390"/>
          </a:xfrm>
          <a:prstGeom prst="rect">
            <a:avLst/>
          </a:prstGeom>
        </p:spPr>
      </p:pic>
      <p:sp>
        <p:nvSpPr>
          <p:cNvPr id="2" name="矩形 1"/>
          <p:cNvSpPr/>
          <p:nvPr/>
        </p:nvSpPr>
        <p:spPr>
          <a:xfrm>
            <a:off x="3651298" y="5800038"/>
            <a:ext cx="5254965" cy="743986"/>
          </a:xfrm>
          <a:prstGeom prst="rect">
            <a:avLst/>
          </a:prstGeom>
        </p:spPr>
        <p:txBody>
          <a:bodyPr wrap="none">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卷积核通道数 </a:t>
            </a:r>
            <a:r>
              <a:rPr lang="en-US" altLang="zh-CN" sz="3200" b="1" dirty="0">
                <a:solidFill>
                  <a:srgbClr val="FF0000"/>
                </a:solidFill>
                <a:latin typeface="微软雅黑" panose="020B0503020204020204" pitchFamily="34" charset="-122"/>
                <a:ea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rPr>
              <a:t>输入通道数</a:t>
            </a:r>
            <a:endParaRPr lang="en-US" altLang="zh-CN" sz="3200" b="1" dirty="0">
              <a:solidFill>
                <a:srgbClr val="FF0000"/>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7611524" y="3025556"/>
            <a:ext cx="3764478" cy="5377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61274" y="1448271"/>
            <a:ext cx="5248757"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遍历每个通道做卷积运算，再将不同通道的值相加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多通道</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4679" y="785751"/>
            <a:ext cx="1723549"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多输出通道</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5" name="AutoShape 2" descr="https://tangshusen.me/Dive-into-DL-PyTorch/img/chapter05/5.2_conv_pad.svg"/>
          <p:cNvSpPr>
            <a:spLocks noChangeAspect="1" noChangeArrowheads="1"/>
          </p:cNvSpPr>
          <p:nvPr/>
        </p:nvSpPr>
        <p:spPr bwMode="auto">
          <a:xfrm>
            <a:off x="5943599" y="3276599"/>
            <a:ext cx="2642135" cy="26421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6567161" y="785751"/>
            <a:ext cx="233910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实现多输出通道</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a:extLst>
                  <a:ext uri="{FF2B5EF4-FFF2-40B4-BE49-F238E27FC236}">
                    <ele attr="{9EC7A3D6-CA26-4777-BD3E-C42525B0CDAD}"/>
                  </a:ext>
                </a:extLst>
              </p:cNvPr>
              <p:cNvSpPr txBox="1"/>
              <p:nvPr/>
            </p:nvSpPr>
            <p:spPr>
              <a:xfrm>
                <a:off x="976121" y="4188118"/>
                <a:ext cx="8376588" cy="1422954"/>
              </a:xfrm>
              <a:prstGeom prst="rect">
                <a:avLst/>
              </a:prstGeom>
              <a:noFill/>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输入维度</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14:m>
                  <m:oMath xmlns:m="http://schemas.openxmlformats.org/officeDocument/2006/math">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000" b="0" i="0" dirty="0" smtClean="0">
                        <a:solidFill>
                          <a:srgbClr val="0000FF"/>
                        </a:solidFill>
                        <a:latin typeface="Cambria Math" panose="02040503050406030204" pitchFamily="18" charset="0"/>
                        <a:ea typeface="微软雅黑" panose="020B0503020204020204" pitchFamily="34" charset="-122"/>
                        <a:sym typeface="Wingdings" panose="05000000000000000000" pitchFamily="2" charset="2"/>
                      </a:rPr>
                      <m:t>3</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H</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W</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m:t>
                    </m:r>
                  </m:oMath>
                </a14:m>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卷积核维度：</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14:m>
                  <m:oMath xmlns:m="http://schemas.openxmlformats.org/officeDocument/2006/math">
                    <m:d>
                      <m:dPr>
                        <m:ctrlP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ctrlPr>
                      </m:dPr>
                      <m:e>
                        <m:r>
                          <a:rPr lang="en-US" altLang="zh-CN" sz="2000" b="0" i="0" dirty="0" smtClean="0">
                            <a:solidFill>
                              <a:srgbClr val="FF0000"/>
                            </a:solidFill>
                            <a:latin typeface="Cambria Math" panose="02040503050406030204" pitchFamily="18" charset="0"/>
                            <a:ea typeface="微软雅黑" panose="020B0503020204020204" pitchFamily="34" charset="-122"/>
                            <a:sym typeface="Wingdings" panose="05000000000000000000" pitchFamily="2" charset="2"/>
                          </a:rPr>
                          <m:t>4</m:t>
                        </m:r>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000" b="0" i="0" dirty="0" smtClean="0">
                            <a:latin typeface="Cambria Math" panose="02040503050406030204" pitchFamily="18" charset="0"/>
                            <a:ea typeface="微软雅黑" panose="020B0503020204020204" pitchFamily="34" charset="-122"/>
                            <a:sym typeface="Wingdings" panose="05000000000000000000" pitchFamily="2" charset="2"/>
                          </a:rPr>
                          <m:t> </m:t>
                        </m:r>
                        <m:r>
                          <a:rPr lang="en-US" altLang="zh-CN" sz="2000" b="0" i="0" dirty="0" smtClean="0">
                            <a:solidFill>
                              <a:srgbClr val="0000FF"/>
                            </a:solidFill>
                            <a:latin typeface="Cambria Math" panose="02040503050406030204" pitchFamily="18" charset="0"/>
                            <a:ea typeface="微软雅黑" panose="020B0503020204020204" pitchFamily="34" charset="-122"/>
                            <a:sym typeface="Wingdings" panose="05000000000000000000" pitchFamily="2" charset="2"/>
                          </a:rPr>
                          <m:t>3</m:t>
                        </m:r>
                        <m:r>
                          <a:rPr lang="en-US" altLang="zh-CN" sz="2000" dirty="0" smtClean="0">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2000" i="1" dirty="0" smtClean="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 </m:t>
                            </m:r>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𝑘</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h</m:t>
                            </m:r>
                          </m:sub>
                        </m:sSub>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2000" i="1" dirty="0" smtClean="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 </m:t>
                            </m:r>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𝑘</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𝑤</m:t>
                            </m:r>
                          </m:sub>
                        </m:sSub>
                      </m:e>
                    </m:d>
                  </m:oMath>
                </a14:m>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表示有</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4</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个卷积核，每个卷积核有</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3</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个通道</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000" dirty="0">
                    <a:latin typeface="微软雅黑" panose="020B0503020204020204" pitchFamily="34" charset="-122"/>
                    <a:ea typeface="微软雅黑" panose="020B0503020204020204" pitchFamily="34" charset="-122"/>
                  </a:rPr>
                  <a:t>输出维度：</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a:t>
                </a:r>
                <a14:m>
                  <m:oMath xmlns:m="http://schemas.openxmlformats.org/officeDocument/2006/math">
                    <m:d>
                      <m:dPr>
                        <m:ctrlPr>
                          <a:rPr lang="en-US" altLang="zh-CN" sz="2000" i="1" dirty="0">
                            <a:latin typeface="Cambria Math" panose="02040503050406030204" pitchFamily="18" charset="0"/>
                            <a:ea typeface="微软雅黑" panose="020B0503020204020204" pitchFamily="34" charset="-122"/>
                            <a:sym typeface="Wingdings" panose="05000000000000000000" pitchFamily="2" charset="2"/>
                          </a:rPr>
                        </m:ctrlPr>
                      </m:dPr>
                      <m:e>
                        <m:r>
                          <a:rPr lang="en-US" altLang="zh-CN" sz="2000" dirty="0" smtClean="0">
                            <a:solidFill>
                              <a:srgbClr val="FF0000"/>
                            </a:solidFill>
                            <a:latin typeface="Cambria Math" panose="02040503050406030204" pitchFamily="18" charset="0"/>
                            <a:ea typeface="微软雅黑" panose="020B0503020204020204" pitchFamily="34" charset="-122"/>
                            <a:sym typeface="Wingdings" panose="05000000000000000000" pitchFamily="2" charset="2"/>
                          </a:rPr>
                          <m:t>4</m:t>
                        </m:r>
                        <m:r>
                          <a:rPr lang="en-US" altLang="zh-CN" sz="2000" i="1" dirty="0">
                            <a:latin typeface="Cambria Math" panose="02040503050406030204" pitchFamily="18" charset="0"/>
                            <a:ea typeface="微软雅黑" panose="020B0503020204020204" pitchFamily="34" charset="-122"/>
                            <a:sym typeface="Wingdings" panose="05000000000000000000" pitchFamily="2" charset="2"/>
                          </a:rPr>
                          <m:t>,</m:t>
                        </m:r>
                        <m:r>
                          <a:rPr lang="en-US" altLang="zh-CN" sz="2000" dirty="0">
                            <a:latin typeface="Cambria Math" panose="02040503050406030204" pitchFamily="18" charset="0"/>
                            <a:ea typeface="微软雅黑" panose="020B0503020204020204" pitchFamily="34" charset="-122"/>
                            <a:sym typeface="Wingdings" panose="05000000000000000000" pitchFamily="2" charset="2"/>
                          </a:rPr>
                          <m:t> </m:t>
                        </m:r>
                        <m:sSub>
                          <m:sSubPr>
                            <m:ctrlPr>
                              <a:rPr lang="en-US" altLang="zh-CN" sz="2000" i="1" dirty="0" smtClean="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𝐻</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𝑜𝑢𝑡</m:t>
                            </m:r>
                          </m:sub>
                        </m:sSub>
                        <m:r>
                          <a:rPr lang="en-US" altLang="zh-CN" sz="2000" dirty="0">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2000" i="1" dirty="0">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2000" i="1" dirty="0">
                                <a:latin typeface="Cambria Math" panose="02040503050406030204" pitchFamily="18" charset="0"/>
                                <a:ea typeface="微软雅黑" panose="020B0503020204020204" pitchFamily="34" charset="-122"/>
                                <a:sym typeface="Wingdings" panose="05000000000000000000" pitchFamily="2" charset="2"/>
                              </a:rPr>
                              <m:t> </m:t>
                            </m:r>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𝑊</m:t>
                            </m:r>
                          </m:e>
                          <m:sub>
                            <m:r>
                              <a:rPr lang="en-US" altLang="zh-CN" sz="2000" b="0" i="1" dirty="0" smtClean="0">
                                <a:latin typeface="Cambria Math" panose="02040503050406030204" pitchFamily="18" charset="0"/>
                                <a:ea typeface="微软雅黑" panose="020B0503020204020204" pitchFamily="34" charset="-122"/>
                                <a:sym typeface="Wingdings" panose="05000000000000000000" pitchFamily="2" charset="2"/>
                              </a:rPr>
                              <m:t>𝑜𝑢𝑡</m:t>
                            </m:r>
                          </m:sub>
                        </m:sSub>
                      </m:e>
                    </m:d>
                  </m:oMath>
                </a14:m>
                <a:endParaRPr lang="en-US" altLang="zh-CN" sz="2000" dirty="0">
                  <a:solidFill>
                    <a:srgbClr val="FF0000"/>
                  </a:solidFill>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976121" y="4188118"/>
                <a:ext cx="8376588" cy="1422954"/>
              </a:xfrm>
              <a:prstGeom prst="rect">
                <a:avLst/>
              </a:prstGeom>
              <a:blipFill rotWithShape="1">
                <a:blip r:embed="rId1"/>
                <a:stretch>
                  <a:fillRect l="-728" b="-6867"/>
                </a:stretch>
              </a:blipFill>
            </p:spPr>
            <p:txBody>
              <a:bodyPr/>
              <a:lstStyle/>
              <a:p>
                <a:r>
                  <a:rPr lang="zh-CN" altLang="en-US">
                    <a:noFill/>
                  </a:rPr>
                  <a:t> </a:t>
                </a:r>
                <a:endParaRPr lang="zh-CN" altLang="en-US">
                  <a:noFill/>
                </a:endParaRPr>
              </a:p>
            </p:txBody>
          </p:sp>
        </mc:Fallback>
      </mc:AlternateContent>
      <p:pic>
        <p:nvPicPr>
          <p:cNvPr id="9" name="图片 8"/>
          <p:cNvPicPr>
            <a:picLocks noChangeAspect="1"/>
          </p:cNvPicPr>
          <p:nvPr/>
        </p:nvPicPr>
        <p:blipFill>
          <a:blip r:embed="rId2"/>
          <a:stretch>
            <a:fillRect/>
          </a:stretch>
        </p:blipFill>
        <p:spPr>
          <a:xfrm>
            <a:off x="976121" y="1553277"/>
            <a:ext cx="3749847" cy="2445930"/>
          </a:xfrm>
          <a:prstGeom prst="rect">
            <a:avLst/>
          </a:prstGeom>
        </p:spPr>
      </p:pic>
      <p:sp>
        <p:nvSpPr>
          <p:cNvPr id="12" name="矩形 11"/>
          <p:cNvSpPr/>
          <p:nvPr/>
        </p:nvSpPr>
        <p:spPr>
          <a:xfrm>
            <a:off x="3795530" y="5552028"/>
            <a:ext cx="4844596" cy="743986"/>
          </a:xfrm>
          <a:prstGeom prst="rect">
            <a:avLst/>
          </a:prstGeom>
        </p:spPr>
        <p:txBody>
          <a:bodyPr wrap="none">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输出通道数 </a:t>
            </a:r>
            <a:r>
              <a:rPr lang="en-US" altLang="zh-CN" sz="3200" b="1" dirty="0">
                <a:solidFill>
                  <a:srgbClr val="FF0000"/>
                </a:solidFill>
                <a:latin typeface="微软雅黑" panose="020B0503020204020204" pitchFamily="34" charset="-122"/>
                <a:ea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rPr>
              <a:t>卷积核个数</a:t>
            </a:r>
            <a:endParaRPr lang="en-US" altLang="zh-CN" sz="32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692290" y="1493456"/>
            <a:ext cx="5368165" cy="2847461"/>
          </a:xfrm>
          <a:prstGeom prst="rect">
            <a:avLst/>
          </a:prstGeom>
        </p:spPr>
      </p:pic>
      <p:sp>
        <p:nvSpPr>
          <p:cNvPr id="2" name="矩形: 圆角 1"/>
          <p:cNvSpPr/>
          <p:nvPr/>
        </p:nvSpPr>
        <p:spPr>
          <a:xfrm>
            <a:off x="7137070" y="1721923"/>
            <a:ext cx="4923385" cy="5581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6408824" y="1429368"/>
            <a:ext cx="5783176" cy="5135061"/>
          </a:xfrm>
          <a:prstGeom prst="rect">
            <a:avLst/>
          </a:prstGeom>
        </p:spPr>
      </p:pic>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池化层</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35308" y="745034"/>
            <a:ext cx="2954655"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最大池化、平均池化</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5" name="AutoShape 2" descr="https://tangshusen.me/Dive-into-DL-PyTorch/img/chapter05/5.2_conv_pad.svg"/>
          <p:cNvSpPr>
            <a:spLocks noChangeAspect="1" noChangeArrowheads="1"/>
          </p:cNvSpPr>
          <p:nvPr/>
        </p:nvSpPr>
        <p:spPr bwMode="auto">
          <a:xfrm>
            <a:off x="5943599" y="3276599"/>
            <a:ext cx="2642135" cy="26421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6408824" y="698973"/>
            <a:ext cx="1723549"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自定义池化</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566582" y="2865154"/>
            <a:ext cx="4268279" cy="1732512"/>
          </a:xfrm>
          <a:prstGeom prst="rect">
            <a:avLst/>
          </a:prstGeom>
        </p:spPr>
      </p:pic>
      <p:sp>
        <p:nvSpPr>
          <p:cNvPr id="15" name="文本框 14"/>
          <p:cNvSpPr txBox="1"/>
          <p:nvPr/>
        </p:nvSpPr>
        <p:spPr>
          <a:xfrm>
            <a:off x="566582" y="1429368"/>
            <a:ext cx="3704860" cy="8744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减少输出的高和宽</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缓解卷积层对位置的过度敏感性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CIFAR-10</a:t>
            </a:r>
            <a:r>
              <a:rPr lang="zh-CN" altLang="en-US" sz="2800" b="1" dirty="0">
                <a:latin typeface="微软雅黑" panose="020B0503020204020204" pitchFamily="34" charset="-122"/>
                <a:ea typeface="微软雅黑" panose="020B0503020204020204" pitchFamily="34" charset="-122"/>
              </a:rPr>
              <a:t>数据集</a:t>
            </a:r>
            <a:endParaRPr lang="zh-CN" altLang="en-US" sz="2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931360" y="2048159"/>
            <a:ext cx="5878079" cy="4529286"/>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ele attr="{D5B99F41-856F-4244-8665-3D86B578893B}"/>
                  </a:ext>
                </a:extLst>
              </p:cNvPr>
              <p:cNvSpPr txBox="1"/>
              <p:nvPr/>
            </p:nvSpPr>
            <p:spPr>
              <a:xfrm>
                <a:off x="431939" y="864314"/>
                <a:ext cx="7736413" cy="961289"/>
              </a:xfrm>
              <a:prstGeom prst="rect">
                <a:avLst/>
              </a:prstGeom>
              <a:noFill/>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包含</a:t>
                </a:r>
                <a:r>
                  <a:rPr lang="en-US" altLang="zh-CN" sz="2000" dirty="0">
                    <a:latin typeface="微软雅黑" panose="020B0503020204020204" pitchFamily="34" charset="-122"/>
                    <a:ea typeface="微软雅黑" panose="020B0503020204020204" pitchFamily="34" charset="-122"/>
                  </a:rPr>
                  <a:t>60,000</a:t>
                </a:r>
                <a:r>
                  <a:rPr lang="zh-CN" altLang="en-US" sz="2000" dirty="0">
                    <a:latin typeface="微软雅黑" panose="020B0503020204020204" pitchFamily="34" charset="-122"/>
                    <a:ea typeface="微软雅黑" panose="020B0503020204020204" pitchFamily="34" charset="-122"/>
                  </a:rPr>
                  <a:t>张</a:t>
                </a:r>
                <a:r>
                  <a:rPr lang="en-US" altLang="zh-CN" sz="2000" dirty="0">
                    <a:latin typeface="微软雅黑" panose="020B0503020204020204" pitchFamily="34" charset="-122"/>
                    <a:ea typeface="微软雅黑" panose="020B0503020204020204" pitchFamily="34" charset="-122"/>
                  </a:rPr>
                  <a:t>32*32</a:t>
                </a:r>
                <a:r>
                  <a:rPr lang="zh-CN" altLang="en-US" sz="2000" dirty="0">
                    <a:latin typeface="微软雅黑" panose="020B0503020204020204" pitchFamily="34" charset="-122"/>
                    <a:ea typeface="微软雅黑" panose="020B0503020204020204" pitchFamily="34" charset="-122"/>
                  </a:rPr>
                  <a:t>的彩色图像，维度</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3, 32, 32</m:t>
                    </m:r>
                    <m:r>
                      <a:rPr lang="zh-CN" altLang="en-US" sz="2000" i="1" dirty="0">
                        <a:latin typeface="Cambria Math" panose="02040503050406030204" pitchFamily="18" charset="0"/>
                        <a:ea typeface="微软雅黑" panose="020B0503020204020204" pitchFamily="34" charset="-122"/>
                      </a:rPr>
                      <m:t>）</m:t>
                    </m:r>
                  </m:oMath>
                </a14:m>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一共有</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类，每类有</a:t>
                </a:r>
                <a:r>
                  <a:rPr lang="en-US" altLang="zh-CN" sz="2000" dirty="0">
                    <a:latin typeface="微软雅黑" panose="020B0503020204020204" pitchFamily="34" charset="-122"/>
                    <a:ea typeface="微软雅黑" panose="020B0503020204020204" pitchFamily="34" charset="-122"/>
                  </a:rPr>
                  <a:t>6,000</a:t>
                </a:r>
                <a:r>
                  <a:rPr lang="zh-CN" altLang="en-US" sz="2000" dirty="0">
                    <a:latin typeface="微软雅黑" panose="020B0503020204020204" pitchFamily="34" charset="-122"/>
                    <a:ea typeface="微软雅黑" panose="020B0503020204020204" pitchFamily="34" charset="-122"/>
                  </a:rPr>
                  <a:t>个图像</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个训练集</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个测试集</a:t>
                </a:r>
              </a:p>
            </p:txBody>
          </p:sp>
        </mc:Choice>
        <mc:Fallback>
          <p:sp>
            <p:nvSpPr>
              <p:cNvPr id="8" name="文本框 7"/>
              <p:cNvSpPr txBox="1">
                <a:spLocks noRot="1" noChangeAspect="1" noMove="1" noResize="1" noEditPoints="1" noAdjustHandles="1" noChangeArrowheads="1" noChangeShapeType="1" noTextEdit="1"/>
              </p:cNvSpPr>
              <p:nvPr/>
            </p:nvSpPr>
            <p:spPr>
              <a:xfrm>
                <a:off x="431939" y="864314"/>
                <a:ext cx="7736413" cy="961289"/>
              </a:xfrm>
              <a:prstGeom prst="rect">
                <a:avLst/>
              </a:prstGeom>
              <a:blipFill rotWithShape="1">
                <a:blip r:embed="rId2"/>
                <a:stretch>
                  <a:fillRect l="-867" r="-79" b="-1082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模型介绍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25457" y="914518"/>
            <a:ext cx="8218532" cy="2346283"/>
          </a:xfrm>
          <a:prstGeom prst="rect">
            <a:avLst/>
          </a:prstGeom>
          <a:noFill/>
        </p:spPr>
        <p:txBody>
          <a:bodyPr wrap="none" rtlCol="0">
            <a:spAutoFit/>
          </a:bodyPr>
          <a:lstStyle/>
          <a:p>
            <a:pPr marL="342900" indent="-342900">
              <a:lnSpc>
                <a:spcPct val="150000"/>
              </a:lnSpc>
              <a:buClr>
                <a:srgbClr val="0000FF"/>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用以下</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种方式实现卷积神经网络模型，实现</a:t>
            </a:r>
            <a:r>
              <a:rPr lang="en-US" altLang="zh-CN" sz="2000" dirty="0">
                <a:latin typeface="微软雅黑" panose="020B0503020204020204" pitchFamily="34" charset="-122"/>
                <a:ea typeface="微软雅黑" panose="020B0503020204020204" pitchFamily="34" charset="-122"/>
              </a:rPr>
              <a:t>CIFAR-10</a:t>
            </a:r>
            <a:r>
              <a:rPr lang="zh-CN" altLang="en-US" sz="2000" dirty="0">
                <a:latin typeface="微软雅黑" panose="020B0503020204020204" pitchFamily="34" charset="-122"/>
                <a:ea typeface="微软雅黑" panose="020B0503020204020204" pitchFamily="34" charset="-122"/>
              </a:rPr>
              <a:t>图像分类任务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7030A0"/>
              </a:buClr>
              <a:buSzPct val="1800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7030A0"/>
              </a:buClr>
              <a:buSzPct val="18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自定义的卷积层（</a:t>
            </a:r>
            <a:r>
              <a:rPr lang="en-US" altLang="zh-CN" sz="2000" dirty="0">
                <a:latin typeface="微软雅黑" panose="020B0503020204020204" pitchFamily="34" charset="-122"/>
                <a:ea typeface="微软雅黑" panose="020B0503020204020204" pitchFamily="34" charset="-122"/>
              </a:rPr>
              <a:t>N=1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7030A0"/>
              </a:buClr>
              <a:buSzPct val="1800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7030A0"/>
              </a:buClr>
              <a:buSzPct val="18000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PyTorch</a:t>
            </a:r>
            <a:r>
              <a:rPr lang="zh-CN" altLang="en-US" sz="2000" dirty="0">
                <a:latin typeface="微软雅黑" panose="020B0503020204020204" pitchFamily="34" charset="-122"/>
                <a:ea typeface="微软雅黑" panose="020B0503020204020204" pitchFamily="34" charset="-122"/>
              </a:rPr>
              <a:t>已封装的卷积层（</a:t>
            </a:r>
            <a:r>
              <a:rPr lang="en-US" altLang="zh-CN" sz="2000" dirty="0">
                <a:latin typeface="微软雅黑" panose="020B0503020204020204" pitchFamily="34" charset="-122"/>
                <a:ea typeface="微软雅黑" panose="020B0503020204020204" pitchFamily="34" charset="-122"/>
              </a:rPr>
              <a:t>N=3</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4" name="矩形: 圆角 13"/>
          <p:cNvSpPr/>
          <p:nvPr/>
        </p:nvSpPr>
        <p:spPr>
          <a:xfrm>
            <a:off x="6755132" y="2729287"/>
            <a:ext cx="2310063" cy="35095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Conv2D</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矩形: 圆角 14"/>
          <p:cNvSpPr/>
          <p:nvPr/>
        </p:nvSpPr>
        <p:spPr>
          <a:xfrm>
            <a:off x="6755130" y="3186191"/>
            <a:ext cx="2310063" cy="35095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微软雅黑" panose="020B0503020204020204" pitchFamily="34" charset="-122"/>
                <a:ea typeface="微软雅黑" panose="020B0503020204020204" pitchFamily="34" charset="-122"/>
              </a:rPr>
              <a:t>BatchNorm</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6" name="矩形: 圆角 15"/>
          <p:cNvSpPr/>
          <p:nvPr/>
        </p:nvSpPr>
        <p:spPr>
          <a:xfrm>
            <a:off x="6755130" y="3643095"/>
            <a:ext cx="2310063" cy="35095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微软雅黑" panose="020B0503020204020204" pitchFamily="34" charset="-122"/>
                <a:ea typeface="微软雅黑" panose="020B0503020204020204" pitchFamily="34" charset="-122"/>
              </a:rPr>
              <a:t>ReLU</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矩形: 圆角 16"/>
          <p:cNvSpPr/>
          <p:nvPr/>
        </p:nvSpPr>
        <p:spPr>
          <a:xfrm>
            <a:off x="6456750" y="2661906"/>
            <a:ext cx="2839453" cy="1405618"/>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6456749" y="1603540"/>
            <a:ext cx="2839453" cy="75768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Input</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err="1">
                <a:solidFill>
                  <a:schemeClr val="tx1"/>
                </a:solidFill>
                <a:latin typeface="微软雅黑" panose="020B0503020204020204" pitchFamily="34" charset="-122"/>
                <a:ea typeface="微软雅黑" panose="020B0503020204020204" pitchFamily="34" charset="-122"/>
                <a:sym typeface="Wingdings" panose="05000000000000000000" pitchFamily="2" charset="2"/>
              </a:rPr>
              <a:t>batch_size</a:t>
            </a:r>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err="1">
                <a:solidFill>
                  <a:schemeClr val="tx1"/>
                </a:solidFill>
                <a:latin typeface="微软雅黑" panose="020B0503020204020204" pitchFamily="34" charset="-122"/>
                <a:ea typeface="微软雅黑" panose="020B0503020204020204" pitchFamily="34" charset="-122"/>
                <a:sym typeface="Wingdings" panose="05000000000000000000" pitchFamily="2" charset="2"/>
              </a:rPr>
              <a:t>C_in</a:t>
            </a:r>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H, W)</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圆角 22"/>
          <p:cNvSpPr/>
          <p:nvPr/>
        </p:nvSpPr>
        <p:spPr>
          <a:xfrm>
            <a:off x="6755130" y="4359545"/>
            <a:ext cx="2310063" cy="35095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Pooling</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4" name="矩形: 圆角 23"/>
          <p:cNvSpPr/>
          <p:nvPr/>
        </p:nvSpPr>
        <p:spPr>
          <a:xfrm>
            <a:off x="6755130" y="5041025"/>
            <a:ext cx="2310063" cy="35095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FCN</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矩形: 圆角 24"/>
          <p:cNvSpPr/>
          <p:nvPr/>
        </p:nvSpPr>
        <p:spPr>
          <a:xfrm>
            <a:off x="6490434" y="5722505"/>
            <a:ext cx="2839453" cy="75768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Output</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err="1">
                <a:solidFill>
                  <a:schemeClr val="tx1"/>
                </a:solidFill>
                <a:latin typeface="微软雅黑" panose="020B0503020204020204" pitchFamily="34" charset="-122"/>
                <a:ea typeface="微软雅黑" panose="020B0503020204020204" pitchFamily="34" charset="-122"/>
                <a:sym typeface="Wingdings" panose="05000000000000000000" pitchFamily="2" charset="2"/>
              </a:rPr>
              <a:t>batch_size</a:t>
            </a:r>
            <a:r>
              <a:rPr lang="en-US" altLang="zh-CN"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10)</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p:cNvCxnSpPr>
            <a:stCxn id="22" idx="2"/>
            <a:endCxn id="17" idx="0"/>
          </p:cNvCxnSpPr>
          <p:nvPr/>
        </p:nvCxnSpPr>
        <p:spPr>
          <a:xfrm>
            <a:off x="7876476" y="2361222"/>
            <a:ext cx="1" cy="3006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2"/>
            <a:endCxn id="15" idx="0"/>
          </p:cNvCxnSpPr>
          <p:nvPr/>
        </p:nvCxnSpPr>
        <p:spPr>
          <a:xfrm flipH="1">
            <a:off x="7910162" y="3080245"/>
            <a:ext cx="2" cy="10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5" idx="2"/>
            <a:endCxn id="16" idx="0"/>
          </p:cNvCxnSpPr>
          <p:nvPr/>
        </p:nvCxnSpPr>
        <p:spPr>
          <a:xfrm>
            <a:off x="7910162" y="3537149"/>
            <a:ext cx="0" cy="10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2"/>
            <a:endCxn id="23" idx="0"/>
          </p:cNvCxnSpPr>
          <p:nvPr/>
        </p:nvCxnSpPr>
        <p:spPr>
          <a:xfrm>
            <a:off x="7910162" y="3994053"/>
            <a:ext cx="0" cy="3654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2"/>
            <a:endCxn id="24" idx="0"/>
          </p:cNvCxnSpPr>
          <p:nvPr/>
        </p:nvCxnSpPr>
        <p:spPr>
          <a:xfrm>
            <a:off x="7910162" y="4710503"/>
            <a:ext cx="0" cy="330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4" idx="2"/>
            <a:endCxn id="25" idx="0"/>
          </p:cNvCxnSpPr>
          <p:nvPr/>
        </p:nvCxnSpPr>
        <p:spPr>
          <a:xfrm flipH="1">
            <a:off x="7910161" y="5391983"/>
            <a:ext cx="1" cy="330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9390074" y="3150346"/>
            <a:ext cx="54694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 N</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自定义卷积层</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3808" y="862810"/>
            <a:ext cx="4761339" cy="4279668"/>
          </a:xfrm>
          <a:prstGeom prst="rect">
            <a:avLst/>
          </a:prstGeom>
        </p:spPr>
      </p:pic>
      <p:pic>
        <p:nvPicPr>
          <p:cNvPr id="4" name="图片 3"/>
          <p:cNvPicPr>
            <a:picLocks noChangeAspect="1"/>
          </p:cNvPicPr>
          <p:nvPr/>
        </p:nvPicPr>
        <p:blipFill>
          <a:blip r:embed="rId2"/>
          <a:stretch>
            <a:fillRect/>
          </a:stretch>
        </p:blipFill>
        <p:spPr>
          <a:xfrm>
            <a:off x="4925291" y="1581453"/>
            <a:ext cx="7266708" cy="2498562"/>
          </a:xfrm>
          <a:prstGeom prst="rect">
            <a:avLst/>
          </a:prstGeom>
        </p:spPr>
      </p:pic>
      <p:sp>
        <p:nvSpPr>
          <p:cNvPr id="7" name="文本框 6"/>
          <p:cNvSpPr txBox="1"/>
          <p:nvPr/>
        </p:nvSpPr>
        <p:spPr>
          <a:xfrm>
            <a:off x="777846" y="5721290"/>
            <a:ext cx="326243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自定义多通道卷积操作</a:t>
            </a:r>
            <a:endParaRPr lang="zh-CN" altLang="en-US" sz="2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359922" y="5721289"/>
            <a:ext cx="366318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自定义卷积层</a:t>
            </a:r>
            <a:r>
              <a:rPr lang="en-US" altLang="zh-CN" sz="2400" dirty="0">
                <a:latin typeface="微软雅黑" panose="020B0503020204020204" pitchFamily="34" charset="-122"/>
                <a:ea typeface="微软雅黑" panose="020B0503020204020204" pitchFamily="34" charset="-122"/>
              </a:rPr>
              <a:t>MyConv2D</a:t>
            </a:r>
            <a:endParaRPr lang="zh-CN" altLang="en-US" sz="2400" dirty="0">
              <a:latin typeface="微软雅黑" panose="020B0503020204020204" pitchFamily="34" charset="-122"/>
              <a:ea typeface="微软雅黑" panose="020B0503020204020204" pitchFamily="34" charset="-122"/>
            </a:endParaRPr>
          </a:p>
        </p:txBody>
      </p:sp>
      <p:sp>
        <p:nvSpPr>
          <p:cNvPr id="8" name="箭头: 右 7"/>
          <p:cNvSpPr/>
          <p:nvPr/>
        </p:nvSpPr>
        <p:spPr>
          <a:xfrm>
            <a:off x="4512447" y="5637250"/>
            <a:ext cx="2656573" cy="624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封装</a:t>
            </a:r>
            <a:endParaRPr lang="zh-CN" altLang="en-US" dirty="0"/>
          </a:p>
        </p:txBody>
      </p:sp>
      <p:sp>
        <p:nvSpPr>
          <p:cNvPr id="9" name="矩形: 圆角 8"/>
          <p:cNvSpPr/>
          <p:nvPr/>
        </p:nvSpPr>
        <p:spPr>
          <a:xfrm>
            <a:off x="5005137" y="1581452"/>
            <a:ext cx="3311090" cy="2604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torch.nn.Conv2d</a:t>
            </a:r>
            <a:endParaRPr lang="en-US" altLang="zh-CN"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t="37001"/>
          <a:stretch>
            <a:fillRect/>
          </a:stretch>
        </p:blipFill>
        <p:spPr>
          <a:xfrm>
            <a:off x="527589" y="781766"/>
            <a:ext cx="9610663" cy="1087655"/>
          </a:xfrm>
          <a:prstGeom prst="rect">
            <a:avLst/>
          </a:prstGeom>
        </p:spPr>
      </p:pic>
      <p:sp>
        <p:nvSpPr>
          <p:cNvPr id="7" name="文本框 6"/>
          <p:cNvSpPr txBox="1"/>
          <p:nvPr/>
        </p:nvSpPr>
        <p:spPr>
          <a:xfrm>
            <a:off x="527589" y="1735873"/>
            <a:ext cx="800219"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参数</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8">
                <a:extLst>
                  <a:ext uri="{FF2B5EF4-FFF2-40B4-BE49-F238E27FC236}">
                    <ele attr="{745D9451-58EE-49D1-B0D3-4D0B4A260B75}"/>
                  </a:ext>
                </a:extLst>
              </p:cNvPr>
              <p:cNvSpPr txBox="1"/>
              <p:nvPr/>
            </p:nvSpPr>
            <p:spPr>
              <a:xfrm>
                <a:off x="6930189" y="1775005"/>
                <a:ext cx="5261811" cy="1515287"/>
              </a:xfrm>
              <a:prstGeom prst="rect">
                <a:avLst/>
              </a:prstGeom>
              <a:noFill/>
            </p:spPr>
            <p:txBody>
              <a:bodyPr wrap="squar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输入和输出</a:t>
                </a:r>
                <a:endParaRPr lang="en-US" altLang="zh-CN" sz="2400" b="1"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input</a:t>
                </a:r>
                <a:r>
                  <a:rPr lang="zh-CN" altLang="en-US" sz="2000" dirty="0">
                    <a:latin typeface="微软雅黑" panose="020B0503020204020204" pitchFamily="34" charset="-122"/>
                    <a:ea typeface="微软雅黑" panose="020B0503020204020204" pitchFamily="34" charset="-122"/>
                  </a:rPr>
                  <a:t>：维度</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𝑏𝑎𝑡𝑐h</m:t>
                    </m:r>
                    <m:r>
                      <a:rPr lang="en-US" altLang="zh-CN" sz="2000" b="0" i="1" dirty="0" smtClean="0">
                        <a:latin typeface="Cambria Math" panose="02040503050406030204" pitchFamily="18" charset="0"/>
                        <a:ea typeface="微软雅黑" panose="020B0503020204020204" pitchFamily="34" charset="-122"/>
                      </a:rPr>
                      <m:t>_</m:t>
                    </m:r>
                    <m:r>
                      <a:rPr lang="en-US" altLang="zh-CN" sz="2000" b="0" i="1" dirty="0" smtClean="0">
                        <a:latin typeface="Cambria Math" panose="02040503050406030204" pitchFamily="18" charset="0"/>
                        <a:ea typeface="微软雅黑" panose="020B0503020204020204" pitchFamily="34" charset="-122"/>
                      </a:rPr>
                      <m:t>𝑠𝑖𝑧𝑒</m:t>
                    </m:r>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𝐶</m:t>
                        </m:r>
                      </m:e>
                      <m:sub>
                        <m:r>
                          <a:rPr lang="en-US" altLang="zh-CN" sz="2000" b="0" i="1" dirty="0" smtClean="0">
                            <a:latin typeface="Cambria Math" panose="02040503050406030204" pitchFamily="18" charset="0"/>
                            <a:ea typeface="微软雅黑" panose="020B0503020204020204" pitchFamily="34" charset="-122"/>
                          </a:rPr>
                          <m:t>𝑖𝑛</m:t>
                        </m:r>
                      </m:sub>
                    </m:sSub>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𝐻</m:t>
                        </m:r>
                      </m:e>
                      <m:sub>
                        <m:r>
                          <a:rPr lang="en-US" altLang="zh-CN" sz="2000" b="0" i="1" dirty="0" smtClean="0">
                            <a:latin typeface="Cambria Math" panose="02040503050406030204" pitchFamily="18" charset="0"/>
                            <a:ea typeface="微软雅黑" panose="020B0503020204020204" pitchFamily="34" charset="-122"/>
                          </a:rPr>
                          <m:t>𝑖𝑛</m:t>
                        </m:r>
                      </m:sub>
                    </m:sSub>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𝑊</m:t>
                        </m:r>
                      </m:e>
                      <m:sub>
                        <m:r>
                          <a:rPr lang="en-US" altLang="zh-CN" sz="2000" b="0" i="1" dirty="0" smtClean="0">
                            <a:latin typeface="Cambria Math" panose="02040503050406030204" pitchFamily="18" charset="0"/>
                            <a:ea typeface="微软雅黑" panose="020B0503020204020204" pitchFamily="34" charset="-122"/>
                          </a:rPr>
                          <m:t>𝑖𝑛</m:t>
                        </m:r>
                      </m:sub>
                    </m:sSub>
                    <m:r>
                      <a:rPr lang="zh-CN" altLang="en-US" sz="2000" i="1" dirty="0">
                        <a:latin typeface="Cambria Math" panose="02040503050406030204" pitchFamily="18" charset="0"/>
                        <a:ea typeface="微软雅黑" panose="020B0503020204020204" pitchFamily="34" charset="-122"/>
                      </a:rPr>
                      <m:t>）</m:t>
                    </m:r>
                  </m:oMath>
                </a14:m>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output</a:t>
                </a:r>
                <a:r>
                  <a:rPr lang="zh-CN" altLang="en-US" sz="2000" dirty="0">
                    <a:latin typeface="微软雅黑" panose="020B0503020204020204" pitchFamily="34" charset="-122"/>
                    <a:ea typeface="微软雅黑" panose="020B0503020204020204" pitchFamily="34" charset="-122"/>
                  </a:rPr>
                  <a:t>：维度</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𝑏𝑎𝑡𝑐h</m:t>
                    </m:r>
                    <m:r>
                      <a:rPr lang="en-US" altLang="zh-CN" sz="2000" i="1" dirty="0">
                        <a:latin typeface="Cambria Math" panose="02040503050406030204" pitchFamily="18" charset="0"/>
                        <a:ea typeface="微软雅黑" panose="020B0503020204020204" pitchFamily="34" charset="-122"/>
                      </a:rPr>
                      <m:t>_</m:t>
                    </m:r>
                    <m:r>
                      <a:rPr lang="en-US" altLang="zh-CN" sz="2000" i="1" dirty="0">
                        <a:latin typeface="Cambria Math" panose="02040503050406030204" pitchFamily="18" charset="0"/>
                        <a:ea typeface="微软雅黑" panose="020B0503020204020204" pitchFamily="34" charset="-122"/>
                      </a:rPr>
                      <m:t>𝑠𝑖𝑧𝑒</m:t>
                    </m:r>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𝐶</m:t>
                        </m:r>
                      </m:e>
                      <m:sub>
                        <m:r>
                          <a:rPr lang="en-US" altLang="zh-CN" sz="2000" b="0" i="1" dirty="0" smtClean="0">
                            <a:latin typeface="Cambria Math" panose="02040503050406030204" pitchFamily="18" charset="0"/>
                            <a:ea typeface="微软雅黑" panose="020B0503020204020204" pitchFamily="34" charset="-122"/>
                          </a:rPr>
                          <m:t>𝑜𝑢𝑡</m:t>
                        </m:r>
                      </m:sub>
                    </m:sSub>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𝐻</m:t>
                        </m:r>
                      </m:e>
                      <m:sub>
                        <m:r>
                          <a:rPr lang="en-US" altLang="zh-CN" sz="2000" b="0" i="1" dirty="0" smtClean="0">
                            <a:latin typeface="Cambria Math" panose="02040503050406030204" pitchFamily="18" charset="0"/>
                            <a:ea typeface="微软雅黑" panose="020B0503020204020204" pitchFamily="34" charset="-122"/>
                          </a:rPr>
                          <m:t>𝑜𝑢𝑡</m:t>
                        </m:r>
                      </m:sub>
                    </m:sSub>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𝑊</m:t>
                        </m:r>
                      </m:e>
                      <m:sub>
                        <m:r>
                          <a:rPr lang="en-US" altLang="zh-CN" sz="2000" b="0" i="1" dirty="0" smtClean="0">
                            <a:latin typeface="Cambria Math" panose="02040503050406030204" pitchFamily="18" charset="0"/>
                            <a:ea typeface="微软雅黑" panose="020B0503020204020204" pitchFamily="34" charset="-122"/>
                          </a:rPr>
                          <m:t>𝑜𝑢𝑡</m:t>
                        </m:r>
                      </m:sub>
                    </m:sSub>
                    <m:r>
                      <a:rPr lang="zh-CN" altLang="en-US" sz="2000" i="1" dirty="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6930189" y="1775005"/>
                <a:ext cx="5261811" cy="1515287"/>
              </a:xfrm>
              <a:prstGeom prst="rect">
                <a:avLst/>
              </a:prstGeom>
              <a:blipFill rotWithShape="1">
                <a:blip r:embed="rId2"/>
                <a:stretch>
                  <a:fillRect l="-1854" r="-695" b="-6024"/>
                </a:stretch>
              </a:blipFill>
            </p:spPr>
            <p:txBody>
              <a:bodyPr/>
              <a:lstStyle/>
              <a:p>
                <a:r>
                  <a:rPr lang="zh-CN" altLang="en-US">
                    <a:noFill/>
                  </a:rPr>
                  <a:t> </a:t>
                </a:r>
                <a:endParaRPr lang="zh-CN" altLang="en-US">
                  <a:noFill/>
                </a:endParaRPr>
              </a:p>
            </p:txBody>
          </p:sp>
        </mc:Fallback>
      </mc:AlternateContent>
      <p:graphicFrame>
        <p:nvGraphicFramePr>
          <p:cNvPr id="3" name="表格 2"/>
          <p:cNvGraphicFramePr>
            <a:graphicFrameLocks noGrp="1"/>
          </p:cNvGraphicFramePr>
          <p:nvPr/>
        </p:nvGraphicFramePr>
        <p:xfrm>
          <a:off x="527589" y="2425567"/>
          <a:ext cx="6046466" cy="4119880"/>
        </p:xfrm>
        <a:graphic>
          <a:graphicData uri="http://schemas.openxmlformats.org/drawingml/2006/table">
            <a:tbl>
              <a:tblPr firstRow="1" bandRow="1">
                <a:tableStyleId>{F5AB1C69-6EDB-4FF4-983F-18BD219EF322}</a:tableStyleId>
              </a:tblPr>
              <a:tblGrid>
                <a:gridCol w="519619"/>
                <a:gridCol w="1857676"/>
                <a:gridCol w="2387065"/>
                <a:gridCol w="1282106"/>
              </a:tblGrid>
              <a:tr h="332245">
                <a:tc>
                  <a:txBody>
                    <a:bodyPr/>
                    <a:lstStyle/>
                    <a:p>
                      <a:endParaRPr lang="zh-CN" altLang="en-US" dirty="0"/>
                    </a:p>
                  </a:txBody>
                  <a:tcPr/>
                </a:tc>
                <a:tc>
                  <a:txBody>
                    <a:bodyPr/>
                    <a:lstStyle/>
                    <a:p>
                      <a:pPr algn="ctr"/>
                      <a:r>
                        <a:rPr lang="zh-CN" altLang="en-US" dirty="0"/>
                        <a:t>名称</a:t>
                      </a:r>
                      <a:endParaRPr lang="zh-CN" altLang="en-US" dirty="0"/>
                    </a:p>
                  </a:txBody>
                  <a:tcPr/>
                </a:tc>
                <a:tc>
                  <a:txBody>
                    <a:bodyPr/>
                    <a:lstStyle/>
                    <a:p>
                      <a:pPr algn="ctr"/>
                      <a:r>
                        <a:rPr lang="zh-CN" altLang="en-US" dirty="0"/>
                        <a:t>含义</a:t>
                      </a:r>
                      <a:endParaRPr lang="zh-CN" altLang="en-US" dirty="0"/>
                    </a:p>
                  </a:txBody>
                  <a:tcPr/>
                </a:tc>
                <a:tc>
                  <a:txBody>
                    <a:bodyPr/>
                    <a:lstStyle/>
                    <a:p>
                      <a:pPr algn="ctr"/>
                      <a:r>
                        <a:rPr lang="zh-CN" altLang="en-US" dirty="0"/>
                        <a:t>类型</a:t>
                      </a:r>
                      <a:endParaRPr lang="zh-CN" altLang="en-US" dirty="0"/>
                    </a:p>
                  </a:txBody>
                  <a:tcPr/>
                </a:tc>
              </a:tr>
              <a:tr h="370840">
                <a:tc rowSpan="3">
                  <a:txBody>
                    <a:bodyPr/>
                    <a:lstStyle/>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必</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填</a:t>
                      </a:r>
                      <a:endParaRPr lang="zh-CN" altLang="en-US" sz="1600" dirty="0">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pPr algn="ctr"/>
                      <a:r>
                        <a:rPr lang="en-US" altLang="zh-CN" sz="1600" dirty="0" err="1">
                          <a:latin typeface="微软雅黑" panose="020B0503020204020204" pitchFamily="34" charset="-122"/>
                          <a:ea typeface="微软雅黑" panose="020B0503020204020204" pitchFamily="34" charset="-122"/>
                        </a:rPr>
                        <a:t>in_channels</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latin typeface="微软雅黑" panose="020B0503020204020204" pitchFamily="34" charset="-122"/>
                          <a:ea typeface="微软雅黑" panose="020B0503020204020204" pitchFamily="34" charset="-122"/>
                        </a:rPr>
                        <a:t>输入通道数</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int</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r>
              <a:tr h="370840">
                <a:tc vMerge="1">
                  <a:tcPr/>
                </a:tc>
                <a:tc>
                  <a:txBody>
                    <a:bodyPr/>
                    <a:lstStyle/>
                    <a:p>
                      <a:pPr algn="ctr"/>
                      <a:r>
                        <a:rPr lang="en-US" altLang="zh-CN" sz="1600" dirty="0" err="1">
                          <a:latin typeface="微软雅黑" panose="020B0503020204020204" pitchFamily="34" charset="-122"/>
                          <a:ea typeface="微软雅黑" panose="020B0503020204020204" pitchFamily="34" charset="-122"/>
                        </a:rPr>
                        <a:t>out_channels</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输出通道数</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int</a:t>
                      </a:r>
                      <a:endParaRPr lang="en-US" altLang="zh-CN"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r>
              <a:tr h="370840">
                <a:tc vMerge="1">
                  <a:tcPr/>
                </a:tc>
                <a:tc>
                  <a:txBody>
                    <a:bodyPr/>
                    <a:lstStyle/>
                    <a:p>
                      <a:pPr algn="ctr"/>
                      <a:r>
                        <a:rPr lang="en-US" altLang="zh-CN" sz="1600" dirty="0" err="1">
                          <a:latin typeface="微软雅黑" panose="020B0503020204020204" pitchFamily="34" charset="-122"/>
                          <a:ea typeface="微软雅黑" panose="020B0503020204020204" pitchFamily="34" charset="-122"/>
                        </a:rPr>
                        <a:t>kernel_size</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卷积核大小</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int</a:t>
                      </a:r>
                      <a:r>
                        <a:rPr lang="zh-CN" altLang="en-US" sz="1600" kern="1200" dirty="0">
                          <a:latin typeface="微软雅黑" panose="020B0503020204020204" pitchFamily="34" charset="-122"/>
                          <a:ea typeface="微软雅黑" panose="020B0503020204020204" pitchFamily="34" charset="-122"/>
                        </a:rPr>
                        <a:t>或</a:t>
                      </a:r>
                      <a:r>
                        <a:rPr lang="en-US" altLang="zh-CN" sz="1600" kern="1200" dirty="0">
                          <a:latin typeface="微软雅黑" panose="020B0503020204020204" pitchFamily="34" charset="-122"/>
                          <a:ea typeface="微软雅黑" panose="020B0503020204020204" pitchFamily="34" charset="-122"/>
                        </a:rPr>
                        <a:t>tuple</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5">
                        <a:lumMod val="20000"/>
                        <a:lumOff val="80000"/>
                      </a:schemeClr>
                    </a:solidFill>
                  </a:tcPr>
                </a:tc>
              </a:tr>
              <a:tr h="370840">
                <a:tc rowSpan="6">
                  <a:txBody>
                    <a:bodyPr/>
                    <a:lstStyle/>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可选</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en-US" altLang="zh-CN" sz="1600" dirty="0">
                          <a:latin typeface="微软雅黑" panose="020B0503020204020204" pitchFamily="34" charset="-122"/>
                          <a:ea typeface="微软雅黑" panose="020B0503020204020204" pitchFamily="34" charset="-122"/>
                        </a:rPr>
                        <a:t>stride</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步长，默认</a:t>
                      </a:r>
                      <a:r>
                        <a:rPr lang="en-US" altLang="zh-CN" sz="1600" kern="1200" dirty="0">
                          <a:latin typeface="微软雅黑" panose="020B0503020204020204" pitchFamily="34" charset="-122"/>
                          <a:ea typeface="微软雅黑" panose="020B0503020204020204" pitchFamily="34" charset="-122"/>
                        </a:rPr>
                        <a:t>1</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latin typeface="微软雅黑" panose="020B0503020204020204" pitchFamily="34" charset="-122"/>
                          <a:ea typeface="微软雅黑" panose="020B0503020204020204" pitchFamily="34" charset="-122"/>
                        </a:rPr>
                        <a:t>int</a:t>
                      </a:r>
                      <a:r>
                        <a:rPr lang="zh-CN" altLang="en-US" sz="1600" kern="1200" dirty="0">
                          <a:latin typeface="微软雅黑" panose="020B0503020204020204" pitchFamily="34" charset="-122"/>
                          <a:ea typeface="微软雅黑" panose="020B0503020204020204" pitchFamily="34" charset="-122"/>
                        </a:rPr>
                        <a:t>或</a:t>
                      </a:r>
                      <a:r>
                        <a:rPr lang="en-US" altLang="zh-CN" sz="1600" kern="1200" dirty="0">
                          <a:latin typeface="微软雅黑" panose="020B0503020204020204" pitchFamily="34" charset="-122"/>
                          <a:ea typeface="微软雅黑" panose="020B0503020204020204" pitchFamily="34" charset="-122"/>
                        </a:rPr>
                        <a:t>tuple</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r h="370840">
                <a:tc vMerge="1">
                  <a:tcPr/>
                </a:tc>
                <a:tc>
                  <a:txBody>
                    <a:bodyPr/>
                    <a:lstStyle/>
                    <a:p>
                      <a:pPr algn="ctr"/>
                      <a:r>
                        <a:rPr lang="en-US" altLang="zh-CN" sz="1600" dirty="0">
                          <a:latin typeface="微软雅黑" panose="020B0503020204020204" pitchFamily="34" charset="-122"/>
                          <a:ea typeface="微软雅黑" panose="020B0503020204020204" pitchFamily="34" charset="-122"/>
                        </a:rPr>
                        <a:t>padding</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填充，默认</a:t>
                      </a:r>
                      <a:r>
                        <a:rPr lang="en-US" altLang="zh-CN" sz="1600" kern="1200" dirty="0">
                          <a:latin typeface="微软雅黑" panose="020B0503020204020204" pitchFamily="34" charset="-122"/>
                          <a:ea typeface="微软雅黑" panose="020B0503020204020204" pitchFamily="34" charset="-122"/>
                        </a:rPr>
                        <a:t>0</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latin typeface="微软雅黑" panose="020B0503020204020204" pitchFamily="34" charset="-122"/>
                          <a:ea typeface="微软雅黑" panose="020B0503020204020204" pitchFamily="34" charset="-122"/>
                        </a:rPr>
                        <a:t>int</a:t>
                      </a:r>
                      <a:r>
                        <a:rPr lang="zh-CN" altLang="en-US" sz="1600" kern="1200" dirty="0">
                          <a:latin typeface="微软雅黑" panose="020B0503020204020204" pitchFamily="34" charset="-122"/>
                          <a:ea typeface="微软雅黑" panose="020B0503020204020204" pitchFamily="34" charset="-122"/>
                        </a:rPr>
                        <a:t>或</a:t>
                      </a:r>
                      <a:r>
                        <a:rPr lang="en-US" altLang="zh-CN" sz="1600" kern="1200" dirty="0">
                          <a:latin typeface="微软雅黑" panose="020B0503020204020204" pitchFamily="34" charset="-122"/>
                          <a:ea typeface="微软雅黑" panose="020B0503020204020204" pitchFamily="34" charset="-122"/>
                        </a:rPr>
                        <a:t>tuple</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r h="370840">
                <a:tc vMerge="1">
                  <a:tcPr/>
                </a:tc>
                <a:tc>
                  <a:txBody>
                    <a:bodyPr/>
                    <a:lstStyle/>
                    <a:p>
                      <a:pPr algn="ctr"/>
                      <a:r>
                        <a:rPr lang="en-US" altLang="zh-CN" sz="1600" dirty="0">
                          <a:latin typeface="微软雅黑" panose="020B0503020204020204" pitchFamily="34" charset="-122"/>
                          <a:ea typeface="微软雅黑" panose="020B0503020204020204" pitchFamily="34" charset="-122"/>
                        </a:rPr>
                        <a:t>dilation</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空洞率，默认</a:t>
                      </a:r>
                      <a:r>
                        <a:rPr lang="en-US" altLang="zh-CN" sz="1600" kern="1200" dirty="0">
                          <a:latin typeface="微软雅黑" panose="020B0503020204020204" pitchFamily="34" charset="-122"/>
                          <a:ea typeface="微软雅黑" panose="020B0503020204020204" pitchFamily="34" charset="-122"/>
                        </a:rPr>
                        <a:t>1</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latin typeface="微软雅黑" panose="020B0503020204020204" pitchFamily="34" charset="-122"/>
                          <a:ea typeface="微软雅黑" panose="020B0503020204020204" pitchFamily="34" charset="-122"/>
                        </a:rPr>
                        <a:t>int</a:t>
                      </a:r>
                      <a:r>
                        <a:rPr lang="zh-CN" altLang="en-US" sz="1600" kern="1200" dirty="0">
                          <a:latin typeface="微软雅黑" panose="020B0503020204020204" pitchFamily="34" charset="-122"/>
                          <a:ea typeface="微软雅黑" panose="020B0503020204020204" pitchFamily="34" charset="-122"/>
                        </a:rPr>
                        <a:t>或</a:t>
                      </a:r>
                      <a:r>
                        <a:rPr lang="en-US" altLang="zh-CN" sz="1600" kern="1200" dirty="0">
                          <a:latin typeface="微软雅黑" panose="020B0503020204020204" pitchFamily="34" charset="-122"/>
                          <a:ea typeface="微软雅黑" panose="020B0503020204020204" pitchFamily="34" charset="-122"/>
                        </a:rPr>
                        <a:t>tuple</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r h="370840">
                <a:tc vMerge="1">
                  <a:tcPr/>
                </a:tc>
                <a:tc>
                  <a:txBody>
                    <a:bodyPr/>
                    <a:lstStyle/>
                    <a:p>
                      <a:pPr algn="ctr"/>
                      <a:r>
                        <a:rPr lang="en-US" altLang="zh-CN" sz="1600" dirty="0">
                          <a:latin typeface="微软雅黑" panose="020B0503020204020204" pitchFamily="34" charset="-122"/>
                          <a:ea typeface="微软雅黑" panose="020B0503020204020204" pitchFamily="34" charset="-122"/>
                        </a:rPr>
                        <a:t>group</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输入和输出通道分组数，默认</a:t>
                      </a:r>
                      <a:r>
                        <a:rPr lang="en-US" altLang="zh-CN" sz="1600" kern="1200" dirty="0">
                          <a:latin typeface="微软雅黑" panose="020B0503020204020204" pitchFamily="34" charset="-122"/>
                          <a:ea typeface="微软雅黑" panose="020B0503020204020204" pitchFamily="34" charset="-122"/>
                        </a:rPr>
                        <a:t>1</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int</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r h="370840">
                <a:tc vMerge="1">
                  <a:tcPr/>
                </a:tc>
                <a:tc>
                  <a:txBody>
                    <a:bodyPr/>
                    <a:lstStyle/>
                    <a:p>
                      <a:pPr algn="ctr"/>
                      <a:r>
                        <a:rPr lang="en-US" altLang="zh-CN" sz="1600" dirty="0">
                          <a:latin typeface="微软雅黑" panose="020B0503020204020204" pitchFamily="34" charset="-122"/>
                          <a:ea typeface="微软雅黑" panose="020B0503020204020204" pitchFamily="34" charset="-122"/>
                        </a:rPr>
                        <a:t>bias</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是否添加偏值，</a:t>
                      </a:r>
                      <a:endParaRPr lang="en-US" altLang="zh-CN" sz="1600" kern="1200" dirty="0">
                        <a:latin typeface="微软雅黑" panose="020B0503020204020204" pitchFamily="34" charset="-122"/>
                        <a:ea typeface="微软雅黑" panose="020B0503020204020204" pitchFamily="34" charset="-122"/>
                      </a:endParaRPr>
                    </a:p>
                    <a:p>
                      <a:pPr algn="ctr"/>
                      <a:r>
                        <a:rPr lang="zh-CN" altLang="en-US" sz="1600" kern="1200" dirty="0">
                          <a:latin typeface="微软雅黑" panose="020B0503020204020204" pitchFamily="34" charset="-122"/>
                          <a:ea typeface="微软雅黑" panose="020B0503020204020204" pitchFamily="34" charset="-122"/>
                        </a:rPr>
                        <a:t>默认</a:t>
                      </a:r>
                      <a:r>
                        <a:rPr lang="en-US" altLang="zh-CN" sz="1600" kern="1200" dirty="0">
                          <a:latin typeface="微软雅黑" panose="020B0503020204020204" pitchFamily="34" charset="-122"/>
                          <a:ea typeface="微软雅黑" panose="020B0503020204020204" pitchFamily="34" charset="-122"/>
                        </a:rPr>
                        <a:t>True</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bool</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r h="370840">
                <a:tc vMerge="1">
                  <a:tcPr/>
                </a:tc>
                <a:tc>
                  <a:txBody>
                    <a:bodyPr/>
                    <a:lstStyle/>
                    <a:p>
                      <a:pPr algn="ctr"/>
                      <a:r>
                        <a:rPr lang="en-US" altLang="zh-CN" sz="1600" dirty="0" err="1">
                          <a:latin typeface="微软雅黑" panose="020B0503020204020204" pitchFamily="34" charset="-122"/>
                          <a:ea typeface="微软雅黑" panose="020B0503020204020204" pitchFamily="34" charset="-122"/>
                        </a:rPr>
                        <a:t>padding_mode</a:t>
                      </a:r>
                      <a:endParaRPr lang="zh-CN" altLang="en-US" sz="1600" dirty="0">
                        <a:latin typeface="微软雅黑" panose="020B0503020204020204" pitchFamily="34" charset="-122"/>
                        <a:ea typeface="微软雅黑" panose="020B0503020204020204" pitchFamily="34" charset="-122"/>
                      </a:endParaRPr>
                    </a:p>
                  </a:txBody>
                  <a:tcPr>
                    <a:solidFill>
                      <a:schemeClr val="accent6">
                        <a:lumMod val="20000"/>
                        <a:lumOff val="80000"/>
                      </a:schemeClr>
                    </a:solidFill>
                  </a:tcPr>
                </a:tc>
                <a:tc>
                  <a:txBody>
                    <a:bodyPr/>
                    <a:lstStyle/>
                    <a:p>
                      <a:pPr algn="ctr"/>
                      <a:r>
                        <a:rPr lang="zh-CN" altLang="en-US" sz="1600" kern="1200" dirty="0">
                          <a:latin typeface="微软雅黑" panose="020B0503020204020204" pitchFamily="34" charset="-122"/>
                          <a:ea typeface="微软雅黑" panose="020B0503020204020204" pitchFamily="34" charset="-122"/>
                        </a:rPr>
                        <a:t>填充模式，默认</a:t>
                      </a:r>
                      <a:r>
                        <a:rPr lang="en-US" altLang="zh-CN" sz="1600" kern="1200" dirty="0">
                          <a:latin typeface="微软雅黑" panose="020B0503020204020204" pitchFamily="34" charset="-122"/>
                          <a:ea typeface="微软雅黑" panose="020B0503020204020204" pitchFamily="34" charset="-122"/>
                        </a:rPr>
                        <a:t>zero</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c>
                  <a:txBody>
                    <a:bodyPr/>
                    <a:lstStyle/>
                    <a:p>
                      <a:pPr algn="ctr"/>
                      <a:r>
                        <a:rPr lang="en-US" altLang="zh-CN" sz="1600" kern="1200" dirty="0">
                          <a:latin typeface="微软雅黑" panose="020B0503020204020204" pitchFamily="34" charset="-122"/>
                          <a:ea typeface="微软雅黑" panose="020B0503020204020204" pitchFamily="34" charset="-122"/>
                        </a:rPr>
                        <a:t>str</a:t>
                      </a: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bl>
          </a:graphicData>
        </a:graphic>
      </p:graphicFrame>
      <mc:AlternateContent xmlns:mc="http://schemas.openxmlformats.org/markup-compatibility/2006">
        <mc:Choice xmlns:a14="http://schemas.microsoft.com/office/drawing/2010/main" Requires="a14">
          <p:sp>
            <p:nvSpPr>
              <p:cNvPr id="11" name="文本框 10">
                <a:extLst>
                  <a:ext uri="{FF2B5EF4-FFF2-40B4-BE49-F238E27FC236}">
                    <ele attr="{FF1924B1-1C6D-49BD-89B7-B19BA08D7D42}"/>
                  </a:ext>
                </a:extLst>
              </p:cNvPr>
              <p:cNvSpPr txBox="1"/>
              <p:nvPr/>
            </p:nvSpPr>
            <p:spPr>
              <a:xfrm>
                <a:off x="6768523" y="3563350"/>
                <a:ext cx="5261810" cy="961289"/>
              </a:xfrm>
              <a:prstGeom prst="rect">
                <a:avLst/>
              </a:prstGeom>
              <a:noFill/>
            </p:spPr>
            <p:txBody>
              <a:bodyPr wrap="square" rtlCol="0">
                <a:spAutoFit/>
              </a:bodyPr>
              <a:lstStyle/>
              <a:p>
                <a:pPr marL="342900" indent="-342900">
                  <a:lnSpc>
                    <a:spcPct val="150000"/>
                  </a:lnSpc>
                  <a:buClr>
                    <a:srgbClr val="7030A0"/>
                  </a:buClr>
                  <a:buSzPct val="18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例如：输入为</a:t>
                </a:r>
                <a:r>
                  <a:rPr lang="en-US" altLang="zh-CN" sz="2000" dirty="0">
                    <a:latin typeface="微软雅黑" panose="020B0503020204020204" pitchFamily="34" charset="-122"/>
                    <a:ea typeface="微软雅黑" panose="020B0503020204020204" pitchFamily="34" charset="-122"/>
                  </a:rPr>
                  <a:t>CIFAR</a:t>
                </a:r>
                <a:r>
                  <a:rPr lang="zh-CN" altLang="en-US" sz="2000" dirty="0">
                    <a:latin typeface="微软雅黑" panose="020B0503020204020204" pitchFamily="34" charset="-122"/>
                    <a:ea typeface="微软雅黑" panose="020B0503020204020204" pitchFamily="34" charset="-122"/>
                  </a:rPr>
                  <a:t>数据，</a:t>
                </a:r>
                <a:r>
                  <a:rPr lang="en-US" altLang="zh-CN" sz="2000" dirty="0" err="1">
                    <a:latin typeface="微软雅黑" panose="020B0503020204020204" pitchFamily="34" charset="-122"/>
                    <a:ea typeface="微软雅黑" panose="020B0503020204020204" pitchFamily="34" charset="-122"/>
                  </a:rPr>
                  <a:t>batch_size</a:t>
                </a:r>
                <a:r>
                  <a:rPr lang="en-US" altLang="zh-CN" sz="2000" dirty="0">
                    <a:latin typeface="微软雅黑" panose="020B0503020204020204" pitchFamily="34" charset="-122"/>
                    <a:ea typeface="微软雅黑" panose="020B0503020204020204" pitchFamily="34" charset="-122"/>
                  </a:rPr>
                  <a:t>=64</a:t>
                </a:r>
              </a:p>
              <a:p>
                <a:pPr>
                  <a:lnSpc>
                    <a:spcPct val="150000"/>
                  </a:lnSpc>
                  <a:buClr>
                    <a:srgbClr val="7030A0"/>
                  </a:buClr>
                  <a:buSzPct val="18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则输入维度为</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64</m:t>
                    </m:r>
                    <m:r>
                      <a:rPr lang="en-US" altLang="zh-CN"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 3</m:t>
                    </m:r>
                    <m:r>
                      <a:rPr lang="en-US" altLang="zh-CN"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 32, 32</m:t>
                    </m:r>
                    <m:r>
                      <a:rPr lang="zh-CN" altLang="en-US" sz="2000" i="1" dirty="0">
                        <a:latin typeface="Cambria Math" panose="02040503050406030204" pitchFamily="18" charset="0"/>
                        <a:ea typeface="微软雅黑" panose="020B0503020204020204" pitchFamily="34" charset="-122"/>
                      </a:rPr>
                      <m:t>）</m:t>
                    </m:r>
                  </m:oMath>
                </a14:m>
                <a:endParaRPr lang="en-US" altLang="zh-CN" sz="2000"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6768523" y="3563350"/>
                <a:ext cx="5261810" cy="961289"/>
              </a:xfrm>
              <a:prstGeom prst="rect">
                <a:avLst/>
              </a:prstGeom>
              <a:blipFill rotWithShape="1">
                <a:blip r:embed="rId3"/>
                <a:stretch>
                  <a:fillRect l="-3129" t="-16561" r="-1275" b="-1082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06579" y="1357167"/>
            <a:ext cx="6240684" cy="4224236"/>
          </a:xfrm>
          <a:prstGeom prst="rect">
            <a:avLst/>
          </a:prstGeom>
        </p:spPr>
      </p:pic>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2</a:t>
            </a:r>
            <a:r>
              <a:rPr lang="zh-CN" altLang="en-US" sz="2800" b="1" dirty="0">
                <a:solidFill>
                  <a:srgbClr val="000000"/>
                </a:solidFill>
                <a:latin typeface="微软雅黑" panose="020B0503020204020204" pitchFamily="34" charset="-122"/>
                <a:ea typeface="微软雅黑" panose="020B0503020204020204" pitchFamily="34" charset="-122"/>
              </a:rPr>
              <a:t>种方案实现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562651" y="1335344"/>
            <a:ext cx="5372675" cy="5372675"/>
          </a:xfrm>
          <a:prstGeom prst="rect">
            <a:avLst/>
          </a:prstGeom>
        </p:spPr>
      </p:pic>
      <p:sp>
        <p:nvSpPr>
          <p:cNvPr id="8" name="文本框 7"/>
          <p:cNvSpPr txBox="1"/>
          <p:nvPr/>
        </p:nvSpPr>
        <p:spPr>
          <a:xfrm>
            <a:off x="383209" y="721990"/>
            <a:ext cx="2031325"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自定义卷积层</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562651" y="721196"/>
            <a:ext cx="2951705" cy="581057"/>
          </a:xfrm>
          <a:prstGeom prst="rect">
            <a:avLst/>
          </a:prstGeom>
          <a:noFill/>
        </p:spPr>
        <p:txBody>
          <a:bodyPr wrap="none" rtlCol="0">
            <a:spAutoFit/>
          </a:bodyPr>
          <a:lstStyle/>
          <a:p>
            <a:pPr>
              <a:lnSpc>
                <a:spcPct val="150000"/>
              </a:lnSpc>
              <a:buClr>
                <a:srgbClr val="0000FF"/>
              </a:buClr>
            </a:pPr>
            <a:r>
              <a:rPr lang="en-US" altLang="zh-CN" sz="2400" b="1" dirty="0" err="1">
                <a:solidFill>
                  <a:srgbClr val="0000FF"/>
                </a:solidFill>
                <a:latin typeface="微软雅黑" panose="020B0503020204020204" pitchFamily="34" charset="-122"/>
                <a:ea typeface="微软雅黑" panose="020B0503020204020204" pitchFamily="34" charset="-122"/>
              </a:rPr>
              <a:t>PyTorch</a:t>
            </a:r>
            <a:r>
              <a:rPr lang="zh-CN" altLang="en-US" sz="2400" b="1" dirty="0">
                <a:solidFill>
                  <a:srgbClr val="0000FF"/>
                </a:solidFill>
                <a:latin typeface="微软雅黑" panose="020B0503020204020204" pitchFamily="34" charset="-122"/>
                <a:ea typeface="微软雅黑" panose="020B0503020204020204" pitchFamily="34" charset="-122"/>
              </a:rPr>
              <a:t>封装卷积层</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2" name="矩形: 圆角 1"/>
          <p:cNvSpPr/>
          <p:nvPr/>
        </p:nvSpPr>
        <p:spPr>
          <a:xfrm>
            <a:off x="548640" y="1394720"/>
            <a:ext cx="3301465" cy="2568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810784" y="1343365"/>
            <a:ext cx="3301465" cy="3009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661803" y="2318476"/>
            <a:ext cx="4720124" cy="2568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7769565" y="2257370"/>
            <a:ext cx="3896254" cy="3703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定义训练和测试函数</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56981" y="726532"/>
            <a:ext cx="141577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训练函数</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6981" y="1392363"/>
            <a:ext cx="4574902" cy="5236828"/>
          </a:xfrm>
          <a:prstGeom prst="rect">
            <a:avLst/>
          </a:prstGeom>
        </p:spPr>
      </p:pic>
      <p:pic>
        <p:nvPicPr>
          <p:cNvPr id="13" name="图片 12"/>
          <p:cNvPicPr>
            <a:picLocks noChangeAspect="1"/>
          </p:cNvPicPr>
          <p:nvPr/>
        </p:nvPicPr>
        <p:blipFill>
          <a:blip r:embed="rId2"/>
          <a:stretch>
            <a:fillRect/>
          </a:stretch>
        </p:blipFill>
        <p:spPr>
          <a:xfrm>
            <a:off x="5590964" y="1392363"/>
            <a:ext cx="5169166" cy="3308520"/>
          </a:xfrm>
          <a:prstGeom prst="rect">
            <a:avLst/>
          </a:prstGeom>
        </p:spPr>
      </p:pic>
      <p:sp>
        <p:nvSpPr>
          <p:cNvPr id="3" name="矩形: 圆角 2"/>
          <p:cNvSpPr/>
          <p:nvPr/>
        </p:nvSpPr>
        <p:spPr>
          <a:xfrm>
            <a:off x="895149" y="2901093"/>
            <a:ext cx="3792354" cy="195392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656178" y="3519516"/>
            <a:ext cx="203132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模型训练</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反向传播更新参数</a:t>
            </a:r>
            <a:endParaRPr lang="zh-CN" altLang="en-US" dirty="0">
              <a:latin typeface="微软雅黑" panose="020B0503020204020204" pitchFamily="34" charset="-122"/>
              <a:ea typeface="微软雅黑" panose="020B0503020204020204" pitchFamily="34" charset="-122"/>
            </a:endParaRPr>
          </a:p>
        </p:txBody>
      </p:sp>
      <p:sp>
        <p:nvSpPr>
          <p:cNvPr id="7" name="矩形: 圆角 6"/>
          <p:cNvSpPr/>
          <p:nvPr/>
        </p:nvSpPr>
        <p:spPr>
          <a:xfrm>
            <a:off x="895149" y="5942676"/>
            <a:ext cx="3936734" cy="6160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66712" y="6179085"/>
            <a:ext cx="175080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Acc</a:t>
            </a:r>
            <a:endParaRPr lang="zh-CN" altLang="en-US" dirty="0">
              <a:latin typeface="微软雅黑" panose="020B0503020204020204" pitchFamily="34" charset="-122"/>
              <a:ea typeface="微软雅黑" panose="020B0503020204020204" pitchFamily="34" charset="-122"/>
            </a:endParaRPr>
          </a:p>
        </p:txBody>
      </p:sp>
      <p:sp>
        <p:nvSpPr>
          <p:cNvPr id="11" name="矩形: 圆角 10"/>
          <p:cNvSpPr/>
          <p:nvPr/>
        </p:nvSpPr>
        <p:spPr>
          <a:xfrm>
            <a:off x="6207180" y="2556573"/>
            <a:ext cx="4552950" cy="21443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761643" y="4903014"/>
            <a:ext cx="35974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在测试集上验证，计算</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Acc</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539504" y="729482"/>
            <a:ext cx="141577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测试函数</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29694" y="1099613"/>
            <a:ext cx="8502715" cy="5333103"/>
          </a:xfrm>
          <a:prstGeom prst="rect">
            <a:avLst/>
          </a:prstGeom>
        </p:spPr>
      </p:pic>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读取数据</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圆角 1"/>
          <p:cNvSpPr/>
          <p:nvPr/>
        </p:nvSpPr>
        <p:spPr>
          <a:xfrm>
            <a:off x="362638" y="1147114"/>
            <a:ext cx="8369771" cy="15149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362638" y="3128579"/>
            <a:ext cx="7796463" cy="33041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732409" y="1673774"/>
            <a:ext cx="276466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读取</a:t>
            </a:r>
            <a:r>
              <a:rPr lang="en-US" altLang="zh-CN" sz="2400" dirty="0">
                <a:latin typeface="微软雅黑" panose="020B0503020204020204" pitchFamily="34" charset="-122"/>
                <a:ea typeface="微软雅黑" panose="020B0503020204020204" pitchFamily="34" charset="-122"/>
              </a:rPr>
              <a:t>CIFAR-10</a:t>
            </a:r>
            <a:r>
              <a:rPr lang="zh-CN" altLang="en-US" sz="2400" dirty="0">
                <a:latin typeface="微软雅黑" panose="020B0503020204020204" pitchFamily="34" charset="-122"/>
                <a:ea typeface="微软雅黑" panose="020B0503020204020204" pitchFamily="34" charset="-122"/>
              </a:rPr>
              <a:t>数据</a:t>
            </a: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865353" y="3180878"/>
            <a:ext cx="2031325" cy="2674899"/>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设置模型参数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学习率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Batch_size</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训练轮数</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优化器</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损失函数</a:t>
            </a:r>
            <a:endParaRPr lang="zh-CN" altLang="en-US" dirty="0">
              <a:latin typeface="微软雅黑" panose="020B0503020204020204" pitchFamily="34" charset="-122"/>
              <a:ea typeface="微软雅黑" panose="020B0503020204020204" pitchFamily="34" charset="-122"/>
            </a:endParaRPr>
          </a:p>
        </p:txBody>
      </p:sp>
      <p:sp>
        <p:nvSpPr>
          <p:cNvPr id="14" name="矩形: 圆角 13"/>
          <p:cNvSpPr/>
          <p:nvPr/>
        </p:nvSpPr>
        <p:spPr>
          <a:xfrm>
            <a:off x="686082" y="5155803"/>
            <a:ext cx="2646947" cy="500514"/>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523370" y="5221394"/>
            <a:ext cx="238398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种方式定义模型</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3189" y="1979187"/>
            <a:ext cx="2137189" cy="1377335"/>
          </a:xfrm>
          <a:prstGeom prst="rect">
            <a:avLst/>
          </a:prstGeom>
          <a:noFill/>
        </p:spPr>
        <p:txBody>
          <a:bodyPr wrap="square" rtlCol="0">
            <a:noAutofit/>
          </a:bodyPr>
          <a:lstStyle/>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卷积基本操作</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手动实现卷积层</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图像分类示例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6956322" y="1981645"/>
            <a:ext cx="3707939"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解决的问题</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网络结构</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1144159" y="1139619"/>
            <a:ext cx="2400016" cy="581057"/>
          </a:xfrm>
          <a:prstGeom prst="rect">
            <a:avLst/>
          </a:prstGeom>
        </p:spPr>
        <p:txBody>
          <a:bodyPr wrap="none">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卷积神经网络</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1188792" y="3531473"/>
            <a:ext cx="1875835"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空洞卷积</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606317" y="1139619"/>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3. </a:t>
            </a:r>
            <a:r>
              <a:rPr lang="zh-CN" altLang="en-US" sz="2400" b="1" dirty="0">
                <a:solidFill>
                  <a:srgbClr val="000000"/>
                </a:solidFill>
                <a:latin typeface="微软雅黑" panose="020B0503020204020204" pitchFamily="34" charset="-122"/>
                <a:ea typeface="微软雅黑" panose="020B0503020204020204" pitchFamily="34" charset="-122"/>
              </a:rPr>
              <a:t>残差网络</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433189" y="4426950"/>
            <a:ext cx="3723279"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空洞卷积的概念</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优点与适用性</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缺点与解决方法</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6606316" y="3531472"/>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实验要求</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a:xfrm>
            <a:off x="6956322" y="4324598"/>
            <a:ext cx="3180735"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数据集介绍</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残差网络实验</a:t>
            </a:r>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自定义卷积实验结果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35083" y="802223"/>
            <a:ext cx="233910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模型训练并验证</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835571" y="5080089"/>
            <a:ext cx="8520858"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耗时太长，</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轮耗时</a:t>
            </a:r>
            <a:r>
              <a:rPr lang="en-US" altLang="zh-CN" sz="2400" dirty="0">
                <a:latin typeface="微软雅黑" panose="020B0503020204020204" pitchFamily="34" charset="-122"/>
                <a:ea typeface="微软雅黑" panose="020B0503020204020204" pitchFamily="34" charset="-122"/>
              </a:rPr>
              <a:t>&gt;5h</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分析原因：卷积操作使用</a:t>
            </a:r>
            <a:r>
              <a:rPr lang="en-US" altLang="zh-CN" sz="2400" dirty="0">
                <a:latin typeface="微软雅黑" panose="020B0503020204020204" pitchFamily="34" charset="-122"/>
                <a:ea typeface="微软雅黑" panose="020B0503020204020204" pitchFamily="34" charset="-122"/>
              </a:rPr>
              <a:t>for</a:t>
            </a:r>
            <a:r>
              <a:rPr lang="zh-CN" altLang="en-US" sz="2400" dirty="0">
                <a:latin typeface="微软雅黑" panose="020B0503020204020204" pitchFamily="34" charset="-122"/>
                <a:ea typeface="微软雅黑" panose="020B0503020204020204" pitchFamily="34" charset="-122"/>
              </a:rPr>
              <a:t>循环实现，而不是矩阵操作</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378181" y="1438811"/>
            <a:ext cx="5396753" cy="2454889"/>
          </a:xfrm>
          <a:prstGeom prst="rect">
            <a:avLst/>
          </a:prstGeom>
        </p:spPr>
      </p:pic>
      <p:sp>
        <p:nvSpPr>
          <p:cNvPr id="3" name="矩形: 圆角 2"/>
          <p:cNvSpPr/>
          <p:nvPr/>
        </p:nvSpPr>
        <p:spPr>
          <a:xfrm>
            <a:off x="6721434" y="3090700"/>
            <a:ext cx="4714504" cy="6025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391898" y="1438811"/>
            <a:ext cx="5704102" cy="3504314"/>
          </a:xfrm>
          <a:prstGeom prst="rect">
            <a:avLst/>
          </a:prstGeom>
        </p:spPr>
      </p:pic>
      <p:sp>
        <p:nvSpPr>
          <p:cNvPr id="8" name="文本框 7"/>
          <p:cNvSpPr txBox="1"/>
          <p:nvPr/>
        </p:nvSpPr>
        <p:spPr>
          <a:xfrm>
            <a:off x="6096000" y="802223"/>
            <a:ext cx="2031325"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耗时原因分析</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2585" y="1462312"/>
            <a:ext cx="7408248" cy="4677156"/>
          </a:xfrm>
          <a:prstGeom prst="rect">
            <a:avLst/>
          </a:prstGeom>
        </p:spPr>
      </p:pic>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err="1">
                <a:solidFill>
                  <a:srgbClr val="000000"/>
                </a:solidFill>
                <a:latin typeface="微软雅黑" panose="020B0503020204020204" pitchFamily="34" charset="-122"/>
                <a:ea typeface="微软雅黑" panose="020B0503020204020204" pitchFamily="34" charset="-122"/>
              </a:rPr>
              <a:t>PyTorch</a:t>
            </a:r>
            <a:r>
              <a:rPr lang="zh-CN" altLang="en-US" sz="2800" b="1" dirty="0">
                <a:solidFill>
                  <a:srgbClr val="000000"/>
                </a:solidFill>
                <a:latin typeface="微软雅黑" panose="020B0503020204020204" pitchFamily="34" charset="-122"/>
                <a:ea typeface="微软雅黑" panose="020B0503020204020204" pitchFamily="34" charset="-122"/>
              </a:rPr>
              <a:t>封装卷积实验结果</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35083" y="802223"/>
            <a:ext cx="233910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模型训练并验证</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171708" y="1771048"/>
            <a:ext cx="2329484"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轮耗时：</a:t>
            </a:r>
            <a:r>
              <a:rPr lang="en-US" altLang="zh-CN" sz="2400" dirty="0">
                <a:latin typeface="微软雅黑" panose="020B0503020204020204" pitchFamily="34" charset="-122"/>
                <a:ea typeface="微软雅黑" panose="020B0503020204020204" pitchFamily="34" charset="-122"/>
              </a:rPr>
              <a:t>1h</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852415" y="1071125"/>
            <a:ext cx="3916032" cy="2729764"/>
          </a:xfrm>
          <a:prstGeom prst="rect">
            <a:avLst/>
          </a:prstGeom>
        </p:spPr>
      </p:pic>
      <p:pic>
        <p:nvPicPr>
          <p:cNvPr id="7" name="图片 6"/>
          <p:cNvPicPr>
            <a:picLocks noChangeAspect="1"/>
          </p:cNvPicPr>
          <p:nvPr/>
        </p:nvPicPr>
        <p:blipFill>
          <a:blip r:embed="rId3"/>
          <a:stretch>
            <a:fillRect/>
          </a:stretch>
        </p:blipFill>
        <p:spPr>
          <a:xfrm>
            <a:off x="7852415" y="3800889"/>
            <a:ext cx="3916032" cy="2780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3189" y="1979187"/>
            <a:ext cx="2137189" cy="1377335"/>
          </a:xfrm>
          <a:prstGeom prst="rect">
            <a:avLst/>
          </a:prstGeom>
          <a:noFill/>
        </p:spPr>
        <p:txBody>
          <a:bodyPr wrap="square" rtlCol="0">
            <a:no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卷积基本操作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手动实现卷积层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图像分类示例</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956322" y="1981645"/>
            <a:ext cx="3707939"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解决的问题</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网络结构</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1144159" y="1139619"/>
            <a:ext cx="2400016" cy="581057"/>
          </a:xfrm>
          <a:prstGeom prst="rect">
            <a:avLst/>
          </a:prstGeom>
        </p:spPr>
        <p:txBody>
          <a:bodyPr wrap="non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卷积神经网络</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1188792" y="3531473"/>
            <a:ext cx="1875835" cy="581057"/>
          </a:xfrm>
          <a:prstGeom prst="rect">
            <a:avLst/>
          </a:prstGeom>
        </p:spPr>
        <p:txBody>
          <a:bodyPr wrap="none">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rPr>
              <a:t>空洞卷积</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6606317" y="1139619"/>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3. </a:t>
            </a:r>
            <a:r>
              <a:rPr lang="zh-CN" altLang="en-US" sz="2400" b="1" dirty="0">
                <a:solidFill>
                  <a:srgbClr val="000000"/>
                </a:solidFill>
                <a:latin typeface="微软雅黑" panose="020B0503020204020204" pitchFamily="34" charset="-122"/>
                <a:ea typeface="微软雅黑" panose="020B0503020204020204" pitchFamily="34" charset="-122"/>
              </a:rPr>
              <a:t>残差网络</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433189" y="4426950"/>
            <a:ext cx="3723279"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空洞卷积的概念</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优点与适用性</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缺点与解决方法</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使用</a:t>
            </a:r>
            <a:r>
              <a:rPr lang="en-US" altLang="zh-CN" dirty="0" err="1">
                <a:solidFill>
                  <a:srgbClr val="FF0000"/>
                </a:solidFill>
                <a:latin typeface="微软雅黑" panose="020B0503020204020204" pitchFamily="34" charset="-122"/>
                <a:ea typeface="微软雅黑" panose="020B0503020204020204" pitchFamily="34" charset="-122"/>
              </a:rPr>
              <a:t>PyTorch</a:t>
            </a:r>
            <a:r>
              <a:rPr lang="zh-CN" altLang="en-US" dirty="0">
                <a:solidFill>
                  <a:srgbClr val="FF0000"/>
                </a:solidFill>
                <a:latin typeface="微软雅黑" panose="020B0503020204020204" pitchFamily="34" charset="-122"/>
                <a:ea typeface="微软雅黑" panose="020B0503020204020204" pitchFamily="34" charset="-122"/>
              </a:rPr>
              <a:t>实现与实验结果</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6606316" y="3531472"/>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实验要求</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a:xfrm>
            <a:off x="6956322" y="4324598"/>
            <a:ext cx="3180735"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数据集介绍</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残差网络实验</a:t>
            </a:r>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94620" y="120451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普通卷积</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531571" y="120451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空洞卷积</a:t>
            </a:r>
            <a:endParaRPr lang="zh-CN" altLang="en-US" sz="24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760856" y="3215581"/>
            <a:ext cx="1349536" cy="1288974"/>
            <a:chOff x="1344192" y="3325259"/>
            <a:chExt cx="1349536" cy="1288974"/>
          </a:xfrm>
        </p:grpSpPr>
        <p:sp>
          <p:nvSpPr>
            <p:cNvPr id="9" name="矩形 8"/>
            <p:cNvSpPr/>
            <p:nvPr/>
          </p:nvSpPr>
          <p:spPr bwMode="auto">
            <a:xfrm>
              <a:off x="1344193"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0" name="矩形 9"/>
            <p:cNvSpPr/>
            <p:nvPr/>
          </p:nvSpPr>
          <p:spPr bwMode="auto">
            <a:xfrm>
              <a:off x="1795885" y="3754917"/>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1" name="矩形 10"/>
            <p:cNvSpPr/>
            <p:nvPr/>
          </p:nvSpPr>
          <p:spPr bwMode="auto">
            <a:xfrm>
              <a:off x="1344194" y="3754917"/>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2" name="矩形 11"/>
            <p:cNvSpPr/>
            <p:nvPr/>
          </p:nvSpPr>
          <p:spPr bwMode="auto">
            <a:xfrm>
              <a:off x="1795885"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3" name="矩形 12"/>
            <p:cNvSpPr/>
            <p:nvPr/>
          </p:nvSpPr>
          <p:spPr bwMode="auto">
            <a:xfrm>
              <a:off x="1344192"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4" name="矩形 13"/>
            <p:cNvSpPr/>
            <p:nvPr/>
          </p:nvSpPr>
          <p:spPr bwMode="auto">
            <a:xfrm>
              <a:off x="2242036"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 name="矩形 14"/>
            <p:cNvSpPr/>
            <p:nvPr/>
          </p:nvSpPr>
          <p:spPr bwMode="auto">
            <a:xfrm>
              <a:off x="1790346"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 name="矩形 15"/>
            <p:cNvSpPr/>
            <p:nvPr/>
          </p:nvSpPr>
          <p:spPr bwMode="auto">
            <a:xfrm>
              <a:off x="2242037" y="3754917"/>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 name="矩形 16"/>
            <p:cNvSpPr/>
            <p:nvPr/>
          </p:nvSpPr>
          <p:spPr bwMode="auto">
            <a:xfrm>
              <a:off x="2242036"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grpSp>
      <p:grpSp>
        <p:nvGrpSpPr>
          <p:cNvPr id="18" name="组合 17"/>
          <p:cNvGrpSpPr/>
          <p:nvPr/>
        </p:nvGrpSpPr>
        <p:grpSpPr>
          <a:xfrm>
            <a:off x="4289199" y="2785923"/>
            <a:ext cx="2262031" cy="2148290"/>
            <a:chOff x="6024389" y="3325259"/>
            <a:chExt cx="2262031" cy="2148290"/>
          </a:xfrm>
        </p:grpSpPr>
        <p:sp>
          <p:nvSpPr>
            <p:cNvPr id="19" name="矩形 18"/>
            <p:cNvSpPr/>
            <p:nvPr/>
          </p:nvSpPr>
          <p:spPr bwMode="auto">
            <a:xfrm>
              <a:off x="6024391"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 name="矩形 19"/>
            <p:cNvSpPr/>
            <p:nvPr/>
          </p:nvSpPr>
          <p:spPr bwMode="auto">
            <a:xfrm>
              <a:off x="6476083" y="3754917"/>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 name="矩形 20"/>
            <p:cNvSpPr/>
            <p:nvPr/>
          </p:nvSpPr>
          <p:spPr bwMode="auto">
            <a:xfrm>
              <a:off x="6024392" y="3754917"/>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 name="矩形 21"/>
            <p:cNvSpPr/>
            <p:nvPr/>
          </p:nvSpPr>
          <p:spPr bwMode="auto">
            <a:xfrm>
              <a:off x="6476083" y="3325259"/>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 name="矩形 22"/>
            <p:cNvSpPr/>
            <p:nvPr/>
          </p:nvSpPr>
          <p:spPr bwMode="auto">
            <a:xfrm>
              <a:off x="6024390"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 name="矩形 23"/>
            <p:cNvSpPr/>
            <p:nvPr/>
          </p:nvSpPr>
          <p:spPr bwMode="auto">
            <a:xfrm>
              <a:off x="6930069"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 name="矩形 24"/>
            <p:cNvSpPr/>
            <p:nvPr/>
          </p:nvSpPr>
          <p:spPr bwMode="auto">
            <a:xfrm>
              <a:off x="6479654" y="4184575"/>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 name="矩形 25"/>
            <p:cNvSpPr/>
            <p:nvPr/>
          </p:nvSpPr>
          <p:spPr bwMode="auto">
            <a:xfrm>
              <a:off x="6931347" y="3754917"/>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 name="矩形 26"/>
            <p:cNvSpPr/>
            <p:nvPr/>
          </p:nvSpPr>
          <p:spPr bwMode="auto">
            <a:xfrm>
              <a:off x="6479654" y="4614233"/>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 name="矩形 27"/>
            <p:cNvSpPr/>
            <p:nvPr/>
          </p:nvSpPr>
          <p:spPr bwMode="auto">
            <a:xfrm>
              <a:off x="7379465" y="3325259"/>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 name="矩形 28"/>
            <p:cNvSpPr/>
            <p:nvPr/>
          </p:nvSpPr>
          <p:spPr bwMode="auto">
            <a:xfrm>
              <a:off x="7383038" y="3754917"/>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 name="矩形 29"/>
            <p:cNvSpPr/>
            <p:nvPr/>
          </p:nvSpPr>
          <p:spPr bwMode="auto">
            <a:xfrm>
              <a:off x="7379464" y="4184575"/>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 name="矩形 30"/>
            <p:cNvSpPr/>
            <p:nvPr/>
          </p:nvSpPr>
          <p:spPr bwMode="auto">
            <a:xfrm>
              <a:off x="6024389" y="4614233"/>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 name="矩形 31"/>
            <p:cNvSpPr/>
            <p:nvPr/>
          </p:nvSpPr>
          <p:spPr bwMode="auto">
            <a:xfrm>
              <a:off x="6924197"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 name="矩形 32"/>
            <p:cNvSpPr/>
            <p:nvPr/>
          </p:nvSpPr>
          <p:spPr bwMode="auto">
            <a:xfrm>
              <a:off x="7383038" y="4614233"/>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 name="矩形 33"/>
            <p:cNvSpPr/>
            <p:nvPr/>
          </p:nvSpPr>
          <p:spPr bwMode="auto">
            <a:xfrm>
              <a:off x="6931347" y="4614233"/>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 name="矩形 34"/>
            <p:cNvSpPr/>
            <p:nvPr/>
          </p:nvSpPr>
          <p:spPr bwMode="auto">
            <a:xfrm>
              <a:off x="7827580" y="3325259"/>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 name="矩形 35"/>
            <p:cNvSpPr/>
            <p:nvPr/>
          </p:nvSpPr>
          <p:spPr bwMode="auto">
            <a:xfrm>
              <a:off x="7831153" y="3754917"/>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7" name="矩形 36"/>
            <p:cNvSpPr/>
            <p:nvPr/>
          </p:nvSpPr>
          <p:spPr bwMode="auto">
            <a:xfrm>
              <a:off x="7827579" y="4184575"/>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 name="矩形 37"/>
            <p:cNvSpPr/>
            <p:nvPr/>
          </p:nvSpPr>
          <p:spPr bwMode="auto">
            <a:xfrm>
              <a:off x="7831153" y="4614233"/>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9" name="矩形 38"/>
            <p:cNvSpPr/>
            <p:nvPr/>
          </p:nvSpPr>
          <p:spPr bwMode="auto">
            <a:xfrm>
              <a:off x="6483230" y="5043891"/>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 name="矩形 39"/>
            <p:cNvSpPr/>
            <p:nvPr/>
          </p:nvSpPr>
          <p:spPr bwMode="auto">
            <a:xfrm>
              <a:off x="6027965" y="5043891"/>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 name="矩形 40"/>
            <p:cNvSpPr/>
            <p:nvPr/>
          </p:nvSpPr>
          <p:spPr bwMode="auto">
            <a:xfrm>
              <a:off x="7386614" y="5043891"/>
              <a:ext cx="451691" cy="42965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 name="矩形 41"/>
            <p:cNvSpPr/>
            <p:nvPr/>
          </p:nvSpPr>
          <p:spPr bwMode="auto">
            <a:xfrm>
              <a:off x="6934923" y="5043891"/>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3" name="矩形 42"/>
            <p:cNvSpPr/>
            <p:nvPr/>
          </p:nvSpPr>
          <p:spPr bwMode="auto">
            <a:xfrm>
              <a:off x="7834729" y="5043891"/>
              <a:ext cx="451691" cy="429658"/>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grpSp>
      <p:sp>
        <p:nvSpPr>
          <p:cNvPr id="44" name="文本框 43"/>
          <p:cNvSpPr txBox="1"/>
          <p:nvPr/>
        </p:nvSpPr>
        <p:spPr>
          <a:xfrm>
            <a:off x="999366" y="2526961"/>
            <a:ext cx="88517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3 x 3</a:t>
            </a:r>
            <a:endParaRPr lang="zh-CN" altLang="en-US" sz="24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4223200" y="2074077"/>
            <a:ext cx="2714205"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3 x 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dilation=2</a:t>
            </a:r>
            <a:endParaRPr lang="zh-CN" altLang="en-US" sz="24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2764079" y="3551677"/>
            <a:ext cx="653320" cy="523220"/>
          </a:xfrm>
          <a:prstGeom prst="rect">
            <a:avLst/>
          </a:prstGeom>
          <a:noFill/>
        </p:spPr>
        <p:txBody>
          <a:bodyPr wrap="none" rtlCol="0">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VS</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7636734" y="3551677"/>
            <a:ext cx="4077406"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dilation rate</a:t>
            </a:r>
            <a:r>
              <a:rPr lang="zh-CN" altLang="en-US" dirty="0">
                <a:latin typeface="微软雅黑" panose="020B0503020204020204" pitchFamily="34" charset="-122"/>
                <a:ea typeface="微软雅黑" panose="020B0503020204020204" pitchFamily="34" charset="-122"/>
              </a:rPr>
              <a:t>：空洞率，空洞卷积权重值的</a:t>
            </a:r>
            <a:r>
              <a:rPr lang="zh-CN" altLang="en-US" b="1" dirty="0">
                <a:solidFill>
                  <a:srgbClr val="FF0000"/>
                </a:solidFill>
                <a:latin typeface="微软雅黑" panose="020B0503020204020204" pitchFamily="34" charset="-122"/>
                <a:ea typeface="微软雅黑" panose="020B0503020204020204" pitchFamily="34" charset="-122"/>
              </a:rPr>
              <a:t>间隔</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dilation rate - 1</a:t>
            </a:r>
            <a:endParaRPr lang="en-US" altLang="zh-CN" dirty="0">
              <a:latin typeface="微软雅黑" panose="020B0503020204020204" pitchFamily="34" charset="-122"/>
              <a:ea typeface="微软雅黑" panose="020B0503020204020204" pitchFamily="34" charset="-122"/>
            </a:endParaRPr>
          </a:p>
        </p:txBody>
      </p:sp>
      <p:sp>
        <p:nvSpPr>
          <p:cNvPr id="47" name="矩形 46"/>
          <p:cNvSpPr/>
          <p:nvPr/>
        </p:nvSpPr>
        <p:spPr>
          <a:xfrm>
            <a:off x="7636734" y="1879534"/>
            <a:ext cx="4077406" cy="646331"/>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灰色部分为卷积核权重</a:t>
            </a:r>
            <a:r>
              <a:rPr lang="zh-CN" altLang="en-US" dirty="0">
                <a:latin typeface="微软雅黑" panose="020B0503020204020204" pitchFamily="34" charset="-122"/>
                <a:ea typeface="微软雅黑" panose="020B0503020204020204" pitchFamily="34" charset="-122"/>
              </a:rPr>
              <a:t>，与左侧相同；</a:t>
            </a:r>
            <a:r>
              <a:rPr lang="zh-CN" altLang="en-US" dirty="0">
                <a:solidFill>
                  <a:srgbClr val="FF0000"/>
                </a:solidFill>
                <a:latin typeface="微软雅黑" panose="020B0503020204020204" pitchFamily="34" charset="-122"/>
                <a:ea typeface="微软雅黑" panose="020B0503020204020204" pitchFamily="34" charset="-122"/>
              </a:rPr>
              <a:t>白色部分为空</a:t>
            </a:r>
            <a:r>
              <a:rPr lang="zh-CN" altLang="en-US" dirty="0">
                <a:latin typeface="微软雅黑" panose="020B0503020204020204" pitchFamily="34" charset="-122"/>
                <a:ea typeface="微软雅黑" panose="020B0503020204020204" pitchFamily="34" charset="-122"/>
              </a:rPr>
              <a:t>，值为</a:t>
            </a:r>
            <a:r>
              <a:rPr lang="en-US" altLang="zh-CN" dirty="0">
                <a:latin typeface="微软雅黑" panose="020B0503020204020204" pitchFamily="34" charset="-122"/>
                <a:ea typeface="微软雅黑" panose="020B0503020204020204" pitchFamily="34" charset="-122"/>
              </a:rPr>
              <a:t>0</a:t>
            </a:r>
            <a:endParaRPr lang="en-US" altLang="zh-CN" dirty="0">
              <a:latin typeface="微软雅黑" panose="020B0503020204020204" pitchFamily="34" charset="-122"/>
              <a:ea typeface="微软雅黑" panose="020B0503020204020204" pitchFamily="34" charset="-122"/>
            </a:endParaRPr>
          </a:p>
        </p:txBody>
      </p:sp>
      <p:sp>
        <p:nvSpPr>
          <p:cNvPr id="48" name="矩形 47"/>
          <p:cNvSpPr/>
          <p:nvPr/>
        </p:nvSpPr>
        <p:spPr>
          <a:xfrm>
            <a:off x="7636734" y="5223820"/>
            <a:ext cx="4077406"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当空洞率为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时，退化为普通卷积</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593" y="1872333"/>
            <a:ext cx="3762375" cy="3629025"/>
          </a:xfrm>
          <a:prstGeom prst="rect">
            <a:avLst/>
          </a:prstGeom>
        </p:spPr>
      </p:pic>
      <p:sp>
        <p:nvSpPr>
          <p:cNvPr id="11" name="文本框 10"/>
          <p:cNvSpPr txBox="1"/>
          <p:nvPr/>
        </p:nvSpPr>
        <p:spPr>
          <a:xfrm>
            <a:off x="1079771" y="1100095"/>
            <a:ext cx="1415772" cy="461665"/>
          </a:xfrm>
          <a:prstGeom prst="rect">
            <a:avLst/>
          </a:prstGeom>
          <a:noFill/>
        </p:spPr>
        <p:txBody>
          <a:bodyPr wrap="none" rtlCol="0">
            <a:spAutoFit/>
          </a:bodyPr>
          <a:lstStyle/>
          <a:p>
            <a:r>
              <a:rPr lang="zh-CN" altLang="en-US" sz="2400">
                <a:latin typeface="微软雅黑" panose="020B0503020204020204" pitchFamily="34" charset="-122"/>
                <a:ea typeface="微软雅黑" panose="020B0503020204020204" pitchFamily="34" charset="-122"/>
              </a:rPr>
              <a:t>普通卷积</a:t>
            </a:r>
            <a:endParaRPr lang="zh-CN" altLang="en-US" sz="2400">
              <a:latin typeface="微软雅黑" panose="020B0503020204020204" pitchFamily="34" charset="-122"/>
              <a:ea typeface="微软雅黑" panose="020B0503020204020204" pitchFamily="34" charset="-122"/>
            </a:endParaRPr>
          </a:p>
        </p:txBody>
      </p:sp>
      <p:sp>
        <p:nvSpPr>
          <p:cNvPr id="12" name="文本框 11"/>
          <p:cNvSpPr txBox="1"/>
          <p:nvPr/>
        </p:nvSpPr>
        <p:spPr>
          <a:xfrm>
            <a:off x="5285430" y="110009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空洞卷积</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532199" y="6081236"/>
            <a:ext cx="681124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图片出处：</a:t>
            </a:r>
            <a:r>
              <a:rPr lang="en-US" altLang="zh-CN" dirty="0">
                <a:latin typeface="微软雅黑" panose="020B0503020204020204" pitchFamily="34" charset="-122"/>
                <a:ea typeface="微软雅黑" panose="020B0503020204020204" pitchFamily="34" charset="-122"/>
              </a:rPr>
              <a:t>https://github.com/vdumoulin/conv_arithmetic</a:t>
            </a: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870" y="1872333"/>
            <a:ext cx="3762375" cy="3629025"/>
          </a:xfrm>
          <a:prstGeom prst="rect">
            <a:avLst/>
          </a:prstGeom>
        </p:spPr>
      </p:pic>
      <p:sp>
        <p:nvSpPr>
          <p:cNvPr id="15" name="文本框 14"/>
          <p:cNvSpPr txBox="1"/>
          <p:nvPr/>
        </p:nvSpPr>
        <p:spPr>
          <a:xfrm>
            <a:off x="8019983" y="1491910"/>
            <a:ext cx="4320413"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空洞后的卷积核的空间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感受野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大小：</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a:extLst>
                  <a:ext uri="{FF2B5EF4-FFF2-40B4-BE49-F238E27FC236}">
                    <ele attr="{2C20FD89-EDE8-4BB2-A1EA-806AFD7D8754}"/>
                  </a:ext>
                </a:extLst>
              </p:cNvPr>
              <p:cNvSpPr txBox="1"/>
              <p:nvPr/>
            </p:nvSpPr>
            <p:spPr>
              <a:xfrm>
                <a:off x="8437147" y="1935706"/>
                <a:ext cx="3345211" cy="400110"/>
              </a:xfrm>
              <a:prstGeom prst="rect">
                <a:avLst/>
              </a:prstGeom>
              <a:noFill/>
            </p:spPr>
            <p:txBody>
              <a:bodyPr wrap="square" rtlCol="0">
                <a:spAutoFit/>
              </a:bodyPr>
              <a:lstStyle/>
              <a:p>
                <a14:m>
                  <m:oMath xmlns:m="http://schemas.openxmlformats.org/officeDocument/2006/math">
                    <m:r>
                      <m:rPr>
                        <m:sty m:val="p"/>
                      </m:rPr>
                      <a:rPr lang="en-US" altLang="zh-CN" sz="2000" i="1">
                        <a:latin typeface="Cambria Math" panose="02040503050406030204" pitchFamily="18" charset="0"/>
                        <a:ea typeface="微软雅黑" panose="020B0503020204020204" pitchFamily="34" charset="-122"/>
                      </a:rPr>
                      <m:t>k</m:t>
                    </m:r>
                    <m:r>
                      <a:rPr lang="en-US" altLang="zh-CN" sz="2000" b="0" i="1" smtClean="0">
                        <a:latin typeface="Cambria Math" panose="02040503050406030204" pitchFamily="18" charset="0"/>
                        <a:ea typeface="微软雅黑" panose="020B0503020204020204" pitchFamily="34" charset="-122"/>
                      </a:rPr>
                      <m:t>= </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 </a:t>
                </a:r>
              </a:p>
            </p:txBody>
          </p:sp>
        </mc:Choice>
        <mc:Fallback>
          <p:sp>
            <p:nvSpPr>
              <p:cNvPr id="16" name="文本框 15"/>
              <p:cNvSpPr txBox="1">
                <a:spLocks noRot="1" noChangeAspect="1" noMove="1" noResize="1" noEditPoints="1" noAdjustHandles="1" noChangeArrowheads="1" noChangeShapeType="1" noTextEdit="1"/>
              </p:cNvSpPr>
              <p:nvPr/>
            </p:nvSpPr>
            <p:spPr>
              <a:xfrm>
                <a:off x="8437147" y="1935706"/>
                <a:ext cx="3345211" cy="40011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7" name="文本框 16"/>
          <p:cNvSpPr txBox="1"/>
          <p:nvPr/>
        </p:nvSpPr>
        <p:spPr>
          <a:xfrm>
            <a:off x="8437147" y="2341980"/>
            <a:ext cx="2013693" cy="646331"/>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n = </a:t>
            </a:r>
            <a:r>
              <a:rPr lang="zh-CN" altLang="en-US" dirty="0">
                <a:latin typeface="微软雅黑" panose="020B0503020204020204" pitchFamily="34" charset="-122"/>
                <a:ea typeface="微软雅黑" panose="020B0503020204020204" pitchFamily="34" charset="-122"/>
              </a:rPr>
              <a:t>原卷积核大小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 = dilation rate</a:t>
            </a:r>
            <a:endParaRPr lang="en-US" altLang="zh-CN"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019983" y="3950565"/>
            <a:ext cx="3243196"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卷积后图片大小计算公式：</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9" name="文本框 18">
                <a:extLst>
                  <a:ext uri="{FF2B5EF4-FFF2-40B4-BE49-F238E27FC236}">
                    <ele attr="{658165EA-0552-4453-A7D9-5FBA5050FDBC}"/>
                  </a:ext>
                </a:extLst>
              </p:cNvPr>
              <p:cNvSpPr txBox="1"/>
              <p:nvPr/>
            </p:nvSpPr>
            <p:spPr>
              <a:xfrm>
                <a:off x="8437147" y="4322205"/>
                <a:ext cx="3345211" cy="549381"/>
              </a:xfrm>
              <a:prstGeom prst="rect">
                <a:avLst/>
              </a:prstGeom>
              <a:noFill/>
            </p:spPr>
            <p:txBody>
              <a:bodyPr wrap="square" rtlCol="0">
                <a:spAutoFit/>
              </a:bodyPr>
              <a:lstStyle/>
              <a:p>
                <a14:m>
                  <m:oMath xmlns:m="http://schemas.openxmlformats.org/officeDocument/2006/math">
                    <m:r>
                      <m:rPr>
                        <m:sty m:val="p"/>
                      </m:rPr>
                      <a:rPr lang="en-US" altLang="zh-CN" sz="2000" i="1" smtClean="0">
                        <a:latin typeface="Cambria Math" panose="02040503050406030204" pitchFamily="18" charset="0"/>
                        <a:ea typeface="微软雅黑" panose="020B0503020204020204" pitchFamily="34" charset="-122"/>
                      </a:rPr>
                      <m:t>O</m:t>
                    </m:r>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d>
                          <m:dPr>
                            <m:ctrlPr>
                              <a:rPr lang="en-US" altLang="zh-CN" sz="2000" b="0" i="1" smtClean="0">
                                <a:latin typeface="Cambria Math" panose="02040503050406030204" pitchFamily="18" charset="0"/>
                                <a:ea typeface="微软雅黑" panose="020B0503020204020204" pitchFamily="34" charset="-122"/>
                              </a:rPr>
                            </m:ctrlPr>
                          </m:dPr>
                          <m:e>
                            <m:r>
                              <m:rPr>
                                <m:sty m:val="p"/>
                              </m:rPr>
                              <a:rPr lang="en-US" altLang="zh-CN" sz="2000" i="1">
                                <a:latin typeface="Cambria Math" panose="02040503050406030204" pitchFamily="18" charset="0"/>
                                <a:ea typeface="微软雅黑" panose="020B0503020204020204" pitchFamily="34" charset="-122"/>
                              </a:rPr>
                              <m:t>I</m:t>
                            </m:r>
                            <m:r>
                              <a:rPr lang="en-US" altLang="zh-CN" sz="2000" i="1">
                                <a:latin typeface="Cambria Math" panose="02040503050406030204" pitchFamily="18" charset="0"/>
                                <a:ea typeface="微软雅黑" panose="020B0503020204020204" pitchFamily="34" charset="-122"/>
                              </a:rPr>
                              <m:t>−</m:t>
                            </m:r>
                            <m:r>
                              <m:rPr>
                                <m:sty m:val="p"/>
                              </m:rPr>
                              <a:rPr lang="en-US" altLang="zh-CN" sz="2000" i="1" smtClean="0">
                                <a:latin typeface="Cambria Math" panose="02040503050406030204" pitchFamily="18" charset="0"/>
                                <a:ea typeface="微软雅黑" panose="020B0503020204020204" pitchFamily="34" charset="-122"/>
                              </a:rPr>
                              <m:t>k</m:t>
                            </m:r>
                            <m:r>
                              <a:rPr lang="en-US" altLang="zh-CN" sz="2000" b="0" i="1" smtClean="0">
                                <a:latin typeface="Cambria Math" panose="02040503050406030204" pitchFamily="18" charset="0"/>
                                <a:ea typeface="微软雅黑" panose="020B0503020204020204" pitchFamily="34" charset="-122"/>
                              </a:rPr>
                              <m:t>+2</m:t>
                            </m:r>
                            <m:r>
                              <a:rPr lang="en-US" altLang="zh-CN" sz="2000" b="0" i="1" smtClean="0">
                                <a:latin typeface="Cambria Math" panose="02040503050406030204" pitchFamily="18" charset="0"/>
                                <a:ea typeface="微软雅黑" panose="020B0503020204020204" pitchFamily="34" charset="-122"/>
                              </a:rPr>
                              <m:t>𝑃</m:t>
                            </m:r>
                          </m:e>
                        </m:d>
                      </m:num>
                      <m:den>
                        <m:r>
                          <m:rPr>
                            <m:sty m:val="p"/>
                          </m:rPr>
                          <a:rPr lang="en-US" altLang="zh-CN" sz="2000" i="1">
                            <a:latin typeface="Cambria Math" panose="02040503050406030204" pitchFamily="18" charset="0"/>
                            <a:ea typeface="微软雅黑" panose="020B0503020204020204" pitchFamily="34" charset="-122"/>
                          </a:rPr>
                          <m:t>S</m:t>
                        </m:r>
                      </m:den>
                    </m:f>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 </a:t>
                </a:r>
              </a:p>
            </p:txBody>
          </p:sp>
        </mc:Choice>
        <mc:Fallback>
          <p:sp>
            <p:nvSpPr>
              <p:cNvPr id="19" name="文本框 18"/>
              <p:cNvSpPr txBox="1">
                <a:spLocks noRot="1" noChangeAspect="1" noMove="1" noResize="1" noEditPoints="1" noAdjustHandles="1" noChangeArrowheads="1" noChangeShapeType="1" noTextEdit="1"/>
              </p:cNvSpPr>
              <p:nvPr/>
            </p:nvSpPr>
            <p:spPr>
              <a:xfrm>
                <a:off x="8437147" y="4322205"/>
                <a:ext cx="3345211" cy="54938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21" name="文本框 20"/>
          <p:cNvSpPr txBox="1"/>
          <p:nvPr/>
        </p:nvSpPr>
        <p:spPr>
          <a:xfrm>
            <a:off x="8437147" y="4868936"/>
            <a:ext cx="1946367" cy="923330"/>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I = </a:t>
            </a:r>
            <a:r>
              <a:rPr lang="zh-CN" altLang="en-US" dirty="0">
                <a:latin typeface="微软雅黑" panose="020B0503020204020204" pitchFamily="34" charset="-122"/>
                <a:ea typeface="微软雅黑" panose="020B0503020204020204" pitchFamily="34" charset="-122"/>
              </a:rPr>
              <a:t>输入图片大小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 = </a:t>
            </a:r>
            <a:r>
              <a:rPr lang="zh-CN" altLang="en-US" dirty="0">
                <a:latin typeface="微软雅黑" panose="020B0503020204020204" pitchFamily="34" charset="-122"/>
                <a:ea typeface="微软雅黑" panose="020B0503020204020204" pitchFamily="34" charset="-122"/>
              </a:rPr>
              <a:t>填充大小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 = </a:t>
            </a:r>
            <a:r>
              <a:rPr lang="zh-CN" altLang="en-US" dirty="0">
                <a:latin typeface="微软雅黑" panose="020B0503020204020204" pitchFamily="34" charset="-122"/>
                <a:ea typeface="微软雅黑" panose="020B0503020204020204" pitchFamily="34" charset="-122"/>
              </a:rPr>
              <a:t>步长</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44029" y="897370"/>
            <a:ext cx="2031325"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优点与适用性</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2" name="矩形 21"/>
          <p:cNvSpPr/>
          <p:nvPr/>
        </p:nvSpPr>
        <p:spPr>
          <a:xfrm>
            <a:off x="361336" y="1537377"/>
            <a:ext cx="5139812"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在不增加参数的情况下</a:t>
            </a:r>
            <a:r>
              <a:rPr lang="zh-CN" altLang="en-US" b="1" dirty="0">
                <a:solidFill>
                  <a:srgbClr val="FF0000"/>
                </a:solidFill>
                <a:latin typeface="微软雅黑" panose="020B0503020204020204" pitchFamily="34" charset="-122"/>
                <a:ea typeface="微软雅黑" panose="020B0503020204020204" pitchFamily="34" charset="-122"/>
              </a:rPr>
              <a:t>增大感受野，</a:t>
            </a:r>
            <a:r>
              <a:rPr lang="zh-CN" altLang="en-US" dirty="0">
                <a:latin typeface="微软雅黑" panose="020B0503020204020204" pitchFamily="34" charset="-122"/>
                <a:ea typeface="微软雅黑" panose="020B0503020204020204" pitchFamily="34" charset="-122"/>
              </a:rPr>
              <a:t>适用于图片</a:t>
            </a:r>
            <a:r>
              <a:rPr lang="en-US" altLang="zh-CN" dirty="0">
                <a:latin typeface="微软雅黑" panose="020B0503020204020204" pitchFamily="34" charset="-122"/>
                <a:ea typeface="微软雅黑" panose="020B0503020204020204" pitchFamily="34" charset="-122"/>
              </a:rPr>
              <a:t>size</a:t>
            </a:r>
            <a:r>
              <a:rPr lang="zh-CN" altLang="en-US" dirty="0">
                <a:latin typeface="微软雅黑" panose="020B0503020204020204" pitchFamily="34" charset="-122"/>
                <a:ea typeface="微软雅黑" panose="020B0503020204020204" pitchFamily="34" charset="-122"/>
              </a:rPr>
              <a:t>较大，或需要快速感受全局信息的情况</a:t>
            </a:r>
            <a:endParaRPr lang="en-US" altLang="zh-CN" dirty="0">
              <a:latin typeface="微软雅黑" panose="020B0503020204020204" pitchFamily="34" charset="-122"/>
              <a:ea typeface="微软雅黑" panose="020B0503020204020204" pitchFamily="34" charset="-122"/>
            </a:endParaRPr>
          </a:p>
        </p:txBody>
      </p:sp>
      <p:sp>
        <p:nvSpPr>
          <p:cNvPr id="2" name="矩形 1"/>
          <p:cNvSpPr/>
          <p:nvPr/>
        </p:nvSpPr>
        <p:spPr>
          <a:xfrm>
            <a:off x="319042" y="5278190"/>
            <a:ext cx="6209577"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通过设置不同的</a:t>
            </a:r>
            <a:r>
              <a:rPr lang="en-US" altLang="zh-CN" dirty="0">
                <a:latin typeface="微软雅黑" panose="020B0503020204020204" pitchFamily="34" charset="-122"/>
                <a:ea typeface="微软雅黑" panose="020B0503020204020204" pitchFamily="34" charset="-122"/>
              </a:rPr>
              <a:t>dilation rate</a:t>
            </a:r>
            <a:r>
              <a:rPr lang="zh-CN" altLang="en-US" dirty="0">
                <a:latin typeface="微软雅黑" panose="020B0503020204020204" pitchFamily="34" charset="-122"/>
                <a:ea typeface="微软雅黑" panose="020B0503020204020204" pitchFamily="34" charset="-122"/>
              </a:rPr>
              <a:t>捕获</a:t>
            </a:r>
            <a:r>
              <a:rPr lang="zh-CN" altLang="en-US" b="1" dirty="0">
                <a:solidFill>
                  <a:srgbClr val="FF0000"/>
                </a:solidFill>
                <a:latin typeface="微软雅黑" panose="020B0503020204020204" pitchFamily="34" charset="-122"/>
                <a:ea typeface="微软雅黑" panose="020B0503020204020204" pitchFamily="34" charset="-122"/>
              </a:rPr>
              <a:t>多尺度</a:t>
            </a:r>
            <a:r>
              <a:rPr lang="zh-CN" altLang="en-US" dirty="0">
                <a:latin typeface="微软雅黑" panose="020B0503020204020204" pitchFamily="34" charset="-122"/>
                <a:ea typeface="微软雅黑" panose="020B0503020204020204" pitchFamily="34" charset="-122"/>
              </a:rPr>
              <a:t>上下文信息，适用于需要捕获图片的多层次的情况，如语义分割等。</a:t>
            </a:r>
            <a:endParaRPr lang="en-US" altLang="zh-CN"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rotWithShape="1">
          <a:blip r:embed="rId1"/>
          <a:srcRect b="16255"/>
          <a:stretch>
            <a:fillRect/>
          </a:stretch>
        </p:blipFill>
        <p:spPr>
          <a:xfrm>
            <a:off x="470171" y="2324086"/>
            <a:ext cx="5188625" cy="1829363"/>
          </a:xfrm>
          <a:prstGeom prst="rect">
            <a:avLst/>
          </a:prstGeom>
        </p:spPr>
      </p:pic>
      <p:pic>
        <p:nvPicPr>
          <p:cNvPr id="24" name="图片 23"/>
          <p:cNvPicPr>
            <a:picLocks noChangeAspect="1"/>
          </p:cNvPicPr>
          <p:nvPr/>
        </p:nvPicPr>
        <p:blipFill>
          <a:blip r:embed="rId2"/>
          <a:stretch>
            <a:fillRect/>
          </a:stretch>
        </p:blipFill>
        <p:spPr>
          <a:xfrm>
            <a:off x="6744960" y="2388496"/>
            <a:ext cx="4716993" cy="1759235"/>
          </a:xfrm>
          <a:prstGeom prst="rect">
            <a:avLst/>
          </a:prstGeom>
        </p:spPr>
      </p:pic>
      <p:sp>
        <p:nvSpPr>
          <p:cNvPr id="25" name="文本框 24"/>
          <p:cNvSpPr txBox="1"/>
          <p:nvPr/>
        </p:nvSpPr>
        <p:spPr>
          <a:xfrm>
            <a:off x="1922074" y="4279907"/>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多层普通卷积</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318626" y="4279907"/>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多层空洞卷积</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123969" y="6553473"/>
            <a:ext cx="8785952" cy="276999"/>
          </a:xfrm>
          <a:prstGeom prst="rect">
            <a:avLst/>
          </a:prstGeom>
        </p:spPr>
        <p:txBody>
          <a:bodyPr wrap="square">
            <a:spAutoFit/>
          </a:bodyPr>
          <a:lstStyle/>
          <a:p>
            <a:r>
              <a:rPr lang="en-US" altLang="zh-CN" sz="1200" dirty="0">
                <a:solidFill>
                  <a:srgbClr val="222222"/>
                </a:solidFill>
                <a:latin typeface="Arial" panose="020B0604020202020204" pitchFamily="34" charset="0"/>
              </a:rPr>
              <a:t>Van Den Oord A, Dieleman S, Zen H, et al. </a:t>
            </a:r>
            <a:r>
              <a:rPr lang="en-US" altLang="zh-CN" sz="1200" dirty="0" err="1">
                <a:solidFill>
                  <a:srgbClr val="FF0000"/>
                </a:solidFill>
                <a:latin typeface="Arial" panose="020B0604020202020204" pitchFamily="34" charset="0"/>
              </a:rPr>
              <a:t>WaveNet</a:t>
            </a:r>
            <a:r>
              <a:rPr lang="en-US" altLang="zh-CN" sz="1200" dirty="0">
                <a:solidFill>
                  <a:srgbClr val="FF0000"/>
                </a:solidFill>
                <a:latin typeface="Arial" panose="020B0604020202020204" pitchFamily="34" charset="0"/>
              </a:rPr>
              <a:t>: A generative model for raw audio</a:t>
            </a:r>
            <a:r>
              <a:rPr lang="en-US" altLang="zh-CN" sz="1200" dirty="0">
                <a:solidFill>
                  <a:srgbClr val="222222"/>
                </a:solidFill>
                <a:latin typeface="Arial" panose="020B0604020202020204" pitchFamily="34" charset="0"/>
              </a:rPr>
              <a:t>[J]. SSW, 2016, 125.</a:t>
            </a:r>
            <a:endParaRPr lang="zh-CN" altLang="en-US" sz="1200" dirty="0"/>
          </a:p>
        </p:txBody>
      </p:sp>
      <p:sp>
        <p:nvSpPr>
          <p:cNvPr id="28" name="矩形 27"/>
          <p:cNvSpPr/>
          <p:nvPr/>
        </p:nvSpPr>
        <p:spPr>
          <a:xfrm>
            <a:off x="6207832" y="1444520"/>
            <a:ext cx="5406522"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卷积核为大小</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，四层卷积，普通卷积可以覆盖</a:t>
            </a:r>
            <a:r>
              <a:rPr lang="en-US" altLang="zh-CN" sz="1600" b="1" dirty="0">
                <a:solidFill>
                  <a:srgbClr val="FF0000"/>
                </a:solidFill>
                <a:latin typeface="微软雅黑" panose="020B0503020204020204" pitchFamily="34" charset="-122"/>
                <a:ea typeface="微软雅黑" panose="020B0503020204020204" pitchFamily="34" charset="-122"/>
              </a:rPr>
              <a:t>5</a:t>
            </a:r>
            <a:r>
              <a:rPr lang="zh-CN" altLang="en-US" sz="1600" b="1" dirty="0">
                <a:solidFill>
                  <a:srgbClr val="FF0000"/>
                </a:solidFill>
                <a:latin typeface="微软雅黑" panose="020B0503020204020204" pitchFamily="34" charset="-122"/>
                <a:ea typeface="微软雅黑" panose="020B0503020204020204" pitchFamily="34" charset="-122"/>
              </a:rPr>
              <a:t>个</a:t>
            </a:r>
            <a:r>
              <a:rPr lang="zh-CN" altLang="en-US" sz="1600" dirty="0">
                <a:latin typeface="微软雅黑" panose="020B0503020204020204" pitchFamily="34" charset="-122"/>
                <a:ea typeface="微软雅黑" panose="020B0503020204020204" pitchFamily="34" charset="-122"/>
              </a:rPr>
              <a:t>像素点，而使用空洞卷积可以覆盖</a:t>
            </a:r>
            <a:r>
              <a:rPr lang="en-US" altLang="zh-CN" sz="1600" b="1" dirty="0">
                <a:solidFill>
                  <a:srgbClr val="FF0000"/>
                </a:solidFill>
                <a:latin typeface="微软雅黑" panose="020B0503020204020204" pitchFamily="34" charset="-122"/>
                <a:ea typeface="微软雅黑" panose="020B0503020204020204" pitchFamily="34" charset="-122"/>
              </a:rPr>
              <a:t>16</a:t>
            </a:r>
            <a:r>
              <a:rPr lang="zh-CN" altLang="en-US" sz="1600" b="1" dirty="0">
                <a:solidFill>
                  <a:srgbClr val="FF0000"/>
                </a:solidFill>
                <a:latin typeface="微软雅黑" panose="020B0503020204020204" pitchFamily="34" charset="-122"/>
                <a:ea typeface="微软雅黑" panose="020B0503020204020204" pitchFamily="34" charset="-122"/>
              </a:rPr>
              <a:t>个</a:t>
            </a:r>
            <a:r>
              <a:rPr lang="zh-CN" altLang="en-US" sz="1600" dirty="0">
                <a:latin typeface="微软雅黑" panose="020B0503020204020204" pitchFamily="34" charset="-122"/>
                <a:ea typeface="微软雅黑" panose="020B0503020204020204" pitchFamily="34" charset="-122"/>
              </a:rPr>
              <a:t>像素点</a:t>
            </a:r>
            <a:endParaRPr lang="en-US" altLang="zh-CN" sz="1600" dirty="0">
              <a:latin typeface="微软雅黑" panose="020B0503020204020204" pitchFamily="34" charset="-122"/>
              <a:ea typeface="微软雅黑" panose="020B0503020204020204" pitchFamily="34" charset="-122"/>
            </a:endParaRPr>
          </a:p>
        </p:txBody>
      </p:sp>
      <p:pic>
        <p:nvPicPr>
          <p:cNvPr id="1026" name="Picture 2" descr="图3. 语义分割示例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7214" y="4776683"/>
            <a:ext cx="3632483" cy="1762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1723549"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存在的问题</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2" name="矩形 21"/>
          <p:cNvSpPr/>
          <p:nvPr/>
        </p:nvSpPr>
        <p:spPr>
          <a:xfrm>
            <a:off x="711643" y="1687947"/>
            <a:ext cx="2868560"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空洞卷积存在网格效应</a:t>
            </a:r>
            <a:endParaRPr lang="en-US" altLang="zh-CN"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685196" y="1065168"/>
            <a:ext cx="1723549"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三层空洞卷积</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dilation=2</a:t>
            </a:r>
            <a:endParaRPr lang="zh-CN" altLang="en-US" sz="20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98181" y="2733039"/>
            <a:ext cx="5796142" cy="2694367"/>
            <a:chOff x="530916" y="2403658"/>
            <a:chExt cx="7617274" cy="3514240"/>
          </a:xfrm>
        </p:grpSpPr>
        <p:sp>
          <p:nvSpPr>
            <p:cNvPr id="30" name="椭圆 29"/>
            <p:cNvSpPr/>
            <p:nvPr/>
          </p:nvSpPr>
          <p:spPr bwMode="auto">
            <a:xfrm>
              <a:off x="1142896"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1" name="椭圆 30"/>
            <p:cNvSpPr/>
            <p:nvPr/>
          </p:nvSpPr>
          <p:spPr bwMode="auto">
            <a:xfrm>
              <a:off x="1757707"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 name="椭圆 31"/>
            <p:cNvSpPr/>
            <p:nvPr/>
          </p:nvSpPr>
          <p:spPr bwMode="auto">
            <a:xfrm>
              <a:off x="2372517"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33" name="椭圆 32"/>
            <p:cNvSpPr/>
            <p:nvPr/>
          </p:nvSpPr>
          <p:spPr bwMode="auto">
            <a:xfrm>
              <a:off x="2987328"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 name="椭圆 33"/>
            <p:cNvSpPr/>
            <p:nvPr/>
          </p:nvSpPr>
          <p:spPr bwMode="auto">
            <a:xfrm>
              <a:off x="3602140"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35" name="椭圆 34"/>
            <p:cNvSpPr/>
            <p:nvPr/>
          </p:nvSpPr>
          <p:spPr bwMode="auto">
            <a:xfrm>
              <a:off x="4216950"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 name="椭圆 35"/>
            <p:cNvSpPr/>
            <p:nvPr/>
          </p:nvSpPr>
          <p:spPr bwMode="auto">
            <a:xfrm>
              <a:off x="4831761"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37" name="椭圆 36"/>
            <p:cNvSpPr/>
            <p:nvPr/>
          </p:nvSpPr>
          <p:spPr bwMode="auto">
            <a:xfrm>
              <a:off x="5446573"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 name="椭圆 37"/>
            <p:cNvSpPr/>
            <p:nvPr/>
          </p:nvSpPr>
          <p:spPr bwMode="auto">
            <a:xfrm>
              <a:off x="6061384"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39" name="椭圆 38"/>
            <p:cNvSpPr/>
            <p:nvPr/>
          </p:nvSpPr>
          <p:spPr bwMode="auto">
            <a:xfrm>
              <a:off x="6676195"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 name="椭圆 39"/>
            <p:cNvSpPr/>
            <p:nvPr/>
          </p:nvSpPr>
          <p:spPr bwMode="auto">
            <a:xfrm>
              <a:off x="7291005"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 name="椭圆 40"/>
            <p:cNvSpPr/>
            <p:nvPr/>
          </p:nvSpPr>
          <p:spPr bwMode="auto">
            <a:xfrm>
              <a:off x="7905817" y="5675527"/>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2" name="椭圆 41"/>
            <p:cNvSpPr/>
            <p:nvPr/>
          </p:nvSpPr>
          <p:spPr bwMode="auto">
            <a:xfrm>
              <a:off x="1757708"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3" name="椭圆 42"/>
            <p:cNvSpPr/>
            <p:nvPr/>
          </p:nvSpPr>
          <p:spPr bwMode="auto">
            <a:xfrm>
              <a:off x="2372520"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4" name="椭圆 43"/>
            <p:cNvSpPr/>
            <p:nvPr/>
          </p:nvSpPr>
          <p:spPr bwMode="auto">
            <a:xfrm>
              <a:off x="2987330"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5" name="椭圆 44"/>
            <p:cNvSpPr/>
            <p:nvPr/>
          </p:nvSpPr>
          <p:spPr bwMode="auto">
            <a:xfrm>
              <a:off x="3602141"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6" name="椭圆 45"/>
            <p:cNvSpPr/>
            <p:nvPr/>
          </p:nvSpPr>
          <p:spPr bwMode="auto">
            <a:xfrm>
              <a:off x="4216952"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7" name="椭圆 46"/>
            <p:cNvSpPr/>
            <p:nvPr/>
          </p:nvSpPr>
          <p:spPr bwMode="auto">
            <a:xfrm>
              <a:off x="4831761"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8" name="椭圆 47"/>
            <p:cNvSpPr/>
            <p:nvPr/>
          </p:nvSpPr>
          <p:spPr bwMode="auto">
            <a:xfrm>
              <a:off x="5446575"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49" name="椭圆 48"/>
            <p:cNvSpPr/>
            <p:nvPr/>
          </p:nvSpPr>
          <p:spPr bwMode="auto">
            <a:xfrm>
              <a:off x="6061384"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0" name="椭圆 49"/>
            <p:cNvSpPr/>
            <p:nvPr/>
          </p:nvSpPr>
          <p:spPr bwMode="auto">
            <a:xfrm>
              <a:off x="6676197"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1" name="椭圆 50"/>
            <p:cNvSpPr/>
            <p:nvPr/>
          </p:nvSpPr>
          <p:spPr bwMode="auto">
            <a:xfrm>
              <a:off x="7291007"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2" name="椭圆 51"/>
            <p:cNvSpPr/>
            <p:nvPr/>
          </p:nvSpPr>
          <p:spPr bwMode="auto">
            <a:xfrm>
              <a:off x="534118" y="5675527"/>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3" name="椭圆 52"/>
            <p:cNvSpPr/>
            <p:nvPr/>
          </p:nvSpPr>
          <p:spPr bwMode="auto">
            <a:xfrm>
              <a:off x="1152131"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4" name="椭圆 53"/>
            <p:cNvSpPr/>
            <p:nvPr/>
          </p:nvSpPr>
          <p:spPr bwMode="auto">
            <a:xfrm>
              <a:off x="7905819" y="4584904"/>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5" name="椭圆 54"/>
            <p:cNvSpPr/>
            <p:nvPr/>
          </p:nvSpPr>
          <p:spPr bwMode="auto">
            <a:xfrm>
              <a:off x="534120" y="4584904"/>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6" name="椭圆 55"/>
            <p:cNvSpPr/>
            <p:nvPr/>
          </p:nvSpPr>
          <p:spPr bwMode="auto">
            <a:xfrm>
              <a:off x="1754504"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7" name="椭圆 56"/>
            <p:cNvSpPr/>
            <p:nvPr/>
          </p:nvSpPr>
          <p:spPr bwMode="auto">
            <a:xfrm>
              <a:off x="2369316"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8" name="椭圆 57"/>
            <p:cNvSpPr/>
            <p:nvPr/>
          </p:nvSpPr>
          <p:spPr bwMode="auto">
            <a:xfrm>
              <a:off x="2984126"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59" name="椭圆 58"/>
            <p:cNvSpPr/>
            <p:nvPr/>
          </p:nvSpPr>
          <p:spPr bwMode="auto">
            <a:xfrm>
              <a:off x="3598937"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0" name="椭圆 59"/>
            <p:cNvSpPr/>
            <p:nvPr/>
          </p:nvSpPr>
          <p:spPr bwMode="auto">
            <a:xfrm>
              <a:off x="4213748" y="2403658"/>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1" name="椭圆 60"/>
            <p:cNvSpPr/>
            <p:nvPr/>
          </p:nvSpPr>
          <p:spPr bwMode="auto">
            <a:xfrm>
              <a:off x="4828557"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2" name="椭圆 61"/>
            <p:cNvSpPr/>
            <p:nvPr/>
          </p:nvSpPr>
          <p:spPr bwMode="auto">
            <a:xfrm>
              <a:off x="5443371"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3" name="椭圆 62"/>
            <p:cNvSpPr/>
            <p:nvPr/>
          </p:nvSpPr>
          <p:spPr bwMode="auto">
            <a:xfrm>
              <a:off x="6058180"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4" name="椭圆 63"/>
            <p:cNvSpPr/>
            <p:nvPr/>
          </p:nvSpPr>
          <p:spPr bwMode="auto">
            <a:xfrm>
              <a:off x="6672993"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5" name="椭圆 64"/>
            <p:cNvSpPr/>
            <p:nvPr/>
          </p:nvSpPr>
          <p:spPr bwMode="auto">
            <a:xfrm>
              <a:off x="7287803"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6" name="椭圆 65"/>
            <p:cNvSpPr/>
            <p:nvPr/>
          </p:nvSpPr>
          <p:spPr bwMode="auto">
            <a:xfrm>
              <a:off x="1148927" y="2403658"/>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7" name="椭圆 66"/>
            <p:cNvSpPr/>
            <p:nvPr/>
          </p:nvSpPr>
          <p:spPr bwMode="auto">
            <a:xfrm>
              <a:off x="1754504"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8" name="椭圆 67"/>
            <p:cNvSpPr/>
            <p:nvPr/>
          </p:nvSpPr>
          <p:spPr bwMode="auto">
            <a:xfrm>
              <a:off x="2369316"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69" name="椭圆 68"/>
            <p:cNvSpPr/>
            <p:nvPr/>
          </p:nvSpPr>
          <p:spPr bwMode="auto">
            <a:xfrm>
              <a:off x="2984126"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0" name="椭圆 69"/>
            <p:cNvSpPr/>
            <p:nvPr/>
          </p:nvSpPr>
          <p:spPr bwMode="auto">
            <a:xfrm>
              <a:off x="3598937" y="3494281"/>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1" name="椭圆 70"/>
            <p:cNvSpPr/>
            <p:nvPr/>
          </p:nvSpPr>
          <p:spPr bwMode="auto">
            <a:xfrm>
              <a:off x="4213748"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2" name="椭圆 71"/>
            <p:cNvSpPr/>
            <p:nvPr/>
          </p:nvSpPr>
          <p:spPr bwMode="auto">
            <a:xfrm>
              <a:off x="4828557" y="3494281"/>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3" name="椭圆 72"/>
            <p:cNvSpPr/>
            <p:nvPr/>
          </p:nvSpPr>
          <p:spPr bwMode="auto">
            <a:xfrm>
              <a:off x="5443371"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4" name="椭圆 73"/>
            <p:cNvSpPr/>
            <p:nvPr/>
          </p:nvSpPr>
          <p:spPr bwMode="auto">
            <a:xfrm>
              <a:off x="6058180"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5" name="椭圆 74"/>
            <p:cNvSpPr/>
            <p:nvPr/>
          </p:nvSpPr>
          <p:spPr bwMode="auto">
            <a:xfrm>
              <a:off x="6672993"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6" name="椭圆 75"/>
            <p:cNvSpPr/>
            <p:nvPr/>
          </p:nvSpPr>
          <p:spPr bwMode="auto">
            <a:xfrm>
              <a:off x="7287803"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7" name="椭圆 76"/>
            <p:cNvSpPr/>
            <p:nvPr/>
          </p:nvSpPr>
          <p:spPr bwMode="auto">
            <a:xfrm>
              <a:off x="1148927"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78" name="椭圆 77"/>
            <p:cNvSpPr/>
            <p:nvPr/>
          </p:nvSpPr>
          <p:spPr bwMode="auto">
            <a:xfrm>
              <a:off x="7902615" y="3494281"/>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9" name="椭圆 78"/>
            <p:cNvSpPr/>
            <p:nvPr/>
          </p:nvSpPr>
          <p:spPr bwMode="auto">
            <a:xfrm>
              <a:off x="530916" y="3494281"/>
              <a:ext cx="242371" cy="24237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cxnSp>
          <p:nvCxnSpPr>
            <p:cNvPr id="80" name="直接箭头连接符 79"/>
            <p:cNvCxnSpPr>
              <a:stCxn id="52" idx="0"/>
              <a:endCxn id="53" idx="4"/>
            </p:cNvCxnSpPr>
            <p:nvPr/>
          </p:nvCxnSpPr>
          <p:spPr bwMode="auto">
            <a:xfrm flipV="1">
              <a:off x="655304"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1" name="直接箭头连接符 80"/>
            <p:cNvCxnSpPr>
              <a:stCxn id="31" idx="0"/>
              <a:endCxn id="53" idx="4"/>
            </p:cNvCxnSpPr>
            <p:nvPr/>
          </p:nvCxnSpPr>
          <p:spPr bwMode="auto">
            <a:xfrm flipH="1" flipV="1">
              <a:off x="1273317"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2" name="直接箭头连接符 81"/>
            <p:cNvCxnSpPr/>
            <p:nvPr/>
          </p:nvCxnSpPr>
          <p:spPr bwMode="auto">
            <a:xfrm flipV="1">
              <a:off x="1268511"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3" name="直接箭头连接符 82"/>
            <p:cNvCxnSpPr/>
            <p:nvPr/>
          </p:nvCxnSpPr>
          <p:spPr bwMode="auto">
            <a:xfrm flipH="1" flipV="1">
              <a:off x="1886524"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4" name="直接箭头连接符 83"/>
            <p:cNvCxnSpPr/>
            <p:nvPr/>
          </p:nvCxnSpPr>
          <p:spPr bwMode="auto">
            <a:xfrm flipV="1">
              <a:off x="1890346"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5" name="直接箭头连接符 84"/>
            <p:cNvCxnSpPr/>
            <p:nvPr/>
          </p:nvCxnSpPr>
          <p:spPr bwMode="auto">
            <a:xfrm flipH="1" flipV="1">
              <a:off x="2508359"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6" name="直接箭头连接符 85"/>
            <p:cNvCxnSpPr/>
            <p:nvPr/>
          </p:nvCxnSpPr>
          <p:spPr bwMode="auto">
            <a:xfrm flipV="1">
              <a:off x="2503553" y="4827275"/>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7" name="直接箭头连接符 86"/>
            <p:cNvCxnSpPr/>
            <p:nvPr/>
          </p:nvCxnSpPr>
          <p:spPr bwMode="auto">
            <a:xfrm flipH="1" flipV="1">
              <a:off x="3121566" y="4827275"/>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8" name="直接箭头连接符 87"/>
            <p:cNvCxnSpPr/>
            <p:nvPr/>
          </p:nvCxnSpPr>
          <p:spPr bwMode="auto">
            <a:xfrm flipV="1">
              <a:off x="3118423"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89" name="直接箭头连接符 88"/>
            <p:cNvCxnSpPr/>
            <p:nvPr/>
          </p:nvCxnSpPr>
          <p:spPr bwMode="auto">
            <a:xfrm flipH="1" flipV="1">
              <a:off x="3736436"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0" name="直接箭头连接符 89"/>
            <p:cNvCxnSpPr/>
            <p:nvPr/>
          </p:nvCxnSpPr>
          <p:spPr bwMode="auto">
            <a:xfrm flipV="1">
              <a:off x="3731630" y="4827275"/>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1" name="直接箭头连接符 90"/>
            <p:cNvCxnSpPr/>
            <p:nvPr/>
          </p:nvCxnSpPr>
          <p:spPr bwMode="auto">
            <a:xfrm flipH="1" flipV="1">
              <a:off x="4349643" y="4827275"/>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2" name="直接箭头连接符 91"/>
            <p:cNvCxnSpPr/>
            <p:nvPr/>
          </p:nvCxnSpPr>
          <p:spPr bwMode="auto">
            <a:xfrm flipV="1">
              <a:off x="4353465"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3" name="直接箭头连接符 92"/>
            <p:cNvCxnSpPr/>
            <p:nvPr/>
          </p:nvCxnSpPr>
          <p:spPr bwMode="auto">
            <a:xfrm flipH="1" flipV="1">
              <a:off x="4971478"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4" name="直接箭头连接符 93"/>
            <p:cNvCxnSpPr/>
            <p:nvPr/>
          </p:nvCxnSpPr>
          <p:spPr bwMode="auto">
            <a:xfrm flipV="1">
              <a:off x="4966672" y="4827275"/>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5" name="直接箭头连接符 94"/>
            <p:cNvCxnSpPr/>
            <p:nvPr/>
          </p:nvCxnSpPr>
          <p:spPr bwMode="auto">
            <a:xfrm flipH="1" flipV="1">
              <a:off x="5584685" y="4827275"/>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6" name="直接箭头连接符 95"/>
            <p:cNvCxnSpPr/>
            <p:nvPr/>
          </p:nvCxnSpPr>
          <p:spPr bwMode="auto">
            <a:xfrm flipV="1">
              <a:off x="5584941"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7" name="直接箭头连接符 96"/>
            <p:cNvCxnSpPr/>
            <p:nvPr/>
          </p:nvCxnSpPr>
          <p:spPr bwMode="auto">
            <a:xfrm flipH="1" flipV="1">
              <a:off x="6202954"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8" name="直接箭头连接符 97"/>
            <p:cNvCxnSpPr/>
            <p:nvPr/>
          </p:nvCxnSpPr>
          <p:spPr bwMode="auto">
            <a:xfrm flipV="1">
              <a:off x="6198148"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99" name="直接箭头连接符 98"/>
            <p:cNvCxnSpPr/>
            <p:nvPr/>
          </p:nvCxnSpPr>
          <p:spPr bwMode="auto">
            <a:xfrm flipH="1" flipV="1">
              <a:off x="6816161"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0" name="直接箭头连接符 99"/>
            <p:cNvCxnSpPr/>
            <p:nvPr/>
          </p:nvCxnSpPr>
          <p:spPr bwMode="auto">
            <a:xfrm flipV="1">
              <a:off x="6819983"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1" name="直接箭头连接符 100"/>
            <p:cNvCxnSpPr/>
            <p:nvPr/>
          </p:nvCxnSpPr>
          <p:spPr bwMode="auto">
            <a:xfrm flipH="1" flipV="1">
              <a:off x="7437996"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2" name="直接箭头连接符 101"/>
            <p:cNvCxnSpPr/>
            <p:nvPr/>
          </p:nvCxnSpPr>
          <p:spPr bwMode="auto">
            <a:xfrm flipV="1">
              <a:off x="655304"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3" name="直接箭头连接符 102"/>
            <p:cNvCxnSpPr/>
            <p:nvPr/>
          </p:nvCxnSpPr>
          <p:spPr bwMode="auto">
            <a:xfrm flipH="1" flipV="1">
              <a:off x="1273317"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4" name="直接箭头连接符 103"/>
            <p:cNvCxnSpPr/>
            <p:nvPr/>
          </p:nvCxnSpPr>
          <p:spPr bwMode="auto">
            <a:xfrm flipV="1">
              <a:off x="1268511"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5" name="直接箭头连接符 104"/>
            <p:cNvCxnSpPr/>
            <p:nvPr/>
          </p:nvCxnSpPr>
          <p:spPr bwMode="auto">
            <a:xfrm flipH="1" flipV="1">
              <a:off x="1886524"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6" name="直接箭头连接符 105"/>
            <p:cNvCxnSpPr/>
            <p:nvPr/>
          </p:nvCxnSpPr>
          <p:spPr bwMode="auto">
            <a:xfrm flipV="1">
              <a:off x="1890346"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7" name="直接箭头连接符 106"/>
            <p:cNvCxnSpPr/>
            <p:nvPr/>
          </p:nvCxnSpPr>
          <p:spPr bwMode="auto">
            <a:xfrm flipH="1" flipV="1">
              <a:off x="2508359"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8" name="直接箭头连接符 107"/>
            <p:cNvCxnSpPr/>
            <p:nvPr/>
          </p:nvCxnSpPr>
          <p:spPr bwMode="auto">
            <a:xfrm flipV="1">
              <a:off x="2503553"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9" name="直接箭头连接符 108"/>
            <p:cNvCxnSpPr/>
            <p:nvPr/>
          </p:nvCxnSpPr>
          <p:spPr bwMode="auto">
            <a:xfrm flipH="1" flipV="1">
              <a:off x="3121566"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0" name="直接箭头连接符 109"/>
            <p:cNvCxnSpPr/>
            <p:nvPr/>
          </p:nvCxnSpPr>
          <p:spPr bwMode="auto">
            <a:xfrm flipV="1">
              <a:off x="3118423" y="3736652"/>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1" name="直接箭头连接符 110"/>
            <p:cNvCxnSpPr/>
            <p:nvPr/>
          </p:nvCxnSpPr>
          <p:spPr bwMode="auto">
            <a:xfrm flipH="1" flipV="1">
              <a:off x="3736436" y="3736652"/>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2" name="直接箭头连接符 111"/>
            <p:cNvCxnSpPr/>
            <p:nvPr/>
          </p:nvCxnSpPr>
          <p:spPr bwMode="auto">
            <a:xfrm flipV="1">
              <a:off x="3731630"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3" name="直接箭头连接符 112"/>
            <p:cNvCxnSpPr/>
            <p:nvPr/>
          </p:nvCxnSpPr>
          <p:spPr bwMode="auto">
            <a:xfrm flipH="1" flipV="1">
              <a:off x="4349643"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4" name="直接箭头连接符 113"/>
            <p:cNvCxnSpPr/>
            <p:nvPr/>
          </p:nvCxnSpPr>
          <p:spPr bwMode="auto">
            <a:xfrm flipV="1">
              <a:off x="4353465" y="3736652"/>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5" name="直接箭头连接符 114"/>
            <p:cNvCxnSpPr/>
            <p:nvPr/>
          </p:nvCxnSpPr>
          <p:spPr bwMode="auto">
            <a:xfrm flipH="1" flipV="1">
              <a:off x="4971478" y="3736652"/>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6" name="直接箭头连接符 115"/>
            <p:cNvCxnSpPr/>
            <p:nvPr/>
          </p:nvCxnSpPr>
          <p:spPr bwMode="auto">
            <a:xfrm flipV="1">
              <a:off x="4966672"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7" name="直接箭头连接符 116"/>
            <p:cNvCxnSpPr/>
            <p:nvPr/>
          </p:nvCxnSpPr>
          <p:spPr bwMode="auto">
            <a:xfrm flipH="1" flipV="1">
              <a:off x="5584685"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8" name="直接箭头连接符 117"/>
            <p:cNvCxnSpPr/>
            <p:nvPr/>
          </p:nvCxnSpPr>
          <p:spPr bwMode="auto">
            <a:xfrm flipV="1">
              <a:off x="5584941"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19" name="直接箭头连接符 118"/>
            <p:cNvCxnSpPr/>
            <p:nvPr/>
          </p:nvCxnSpPr>
          <p:spPr bwMode="auto">
            <a:xfrm flipH="1" flipV="1">
              <a:off x="6202954"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0" name="直接箭头连接符 119"/>
            <p:cNvCxnSpPr/>
            <p:nvPr/>
          </p:nvCxnSpPr>
          <p:spPr bwMode="auto">
            <a:xfrm flipV="1">
              <a:off x="6198148"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1" name="直接箭头连接符 120"/>
            <p:cNvCxnSpPr/>
            <p:nvPr/>
          </p:nvCxnSpPr>
          <p:spPr bwMode="auto">
            <a:xfrm flipH="1" flipV="1">
              <a:off x="6816161"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2" name="直接箭头连接符 121"/>
            <p:cNvCxnSpPr/>
            <p:nvPr/>
          </p:nvCxnSpPr>
          <p:spPr bwMode="auto">
            <a:xfrm flipV="1">
              <a:off x="6819983"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3" name="直接箭头连接符 122"/>
            <p:cNvCxnSpPr/>
            <p:nvPr/>
          </p:nvCxnSpPr>
          <p:spPr bwMode="auto">
            <a:xfrm flipH="1" flipV="1">
              <a:off x="7437996"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4" name="直接箭头连接符 123"/>
            <p:cNvCxnSpPr/>
            <p:nvPr/>
          </p:nvCxnSpPr>
          <p:spPr bwMode="auto">
            <a:xfrm flipV="1">
              <a:off x="639045"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5" name="直接箭头连接符 124"/>
            <p:cNvCxnSpPr/>
            <p:nvPr/>
          </p:nvCxnSpPr>
          <p:spPr bwMode="auto">
            <a:xfrm flipH="1" flipV="1">
              <a:off x="1257058"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6" name="直接箭头连接符 125"/>
            <p:cNvCxnSpPr/>
            <p:nvPr/>
          </p:nvCxnSpPr>
          <p:spPr bwMode="auto">
            <a:xfrm flipV="1">
              <a:off x="1252252"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7" name="直接箭头连接符 126"/>
            <p:cNvCxnSpPr/>
            <p:nvPr/>
          </p:nvCxnSpPr>
          <p:spPr bwMode="auto">
            <a:xfrm flipH="1" flipV="1">
              <a:off x="1870265"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8" name="直接箭头连接符 127"/>
            <p:cNvCxnSpPr/>
            <p:nvPr/>
          </p:nvCxnSpPr>
          <p:spPr bwMode="auto">
            <a:xfrm flipV="1">
              <a:off x="1874087"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9" name="直接箭头连接符 128"/>
            <p:cNvCxnSpPr/>
            <p:nvPr/>
          </p:nvCxnSpPr>
          <p:spPr bwMode="auto">
            <a:xfrm flipH="1" flipV="1">
              <a:off x="2492100"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0" name="直接箭头连接符 129"/>
            <p:cNvCxnSpPr/>
            <p:nvPr/>
          </p:nvCxnSpPr>
          <p:spPr bwMode="auto">
            <a:xfrm flipV="1">
              <a:off x="2487294"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1" name="直接箭头连接符 130"/>
            <p:cNvCxnSpPr/>
            <p:nvPr/>
          </p:nvCxnSpPr>
          <p:spPr bwMode="auto">
            <a:xfrm flipH="1" flipV="1">
              <a:off x="3105307"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2" name="直接箭头连接符 131"/>
            <p:cNvCxnSpPr/>
            <p:nvPr/>
          </p:nvCxnSpPr>
          <p:spPr bwMode="auto">
            <a:xfrm flipV="1">
              <a:off x="3102164"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3" name="直接箭头连接符 132"/>
            <p:cNvCxnSpPr/>
            <p:nvPr/>
          </p:nvCxnSpPr>
          <p:spPr bwMode="auto">
            <a:xfrm flipH="1" flipV="1">
              <a:off x="3720177"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4" name="直接箭头连接符 133"/>
            <p:cNvCxnSpPr/>
            <p:nvPr/>
          </p:nvCxnSpPr>
          <p:spPr bwMode="auto">
            <a:xfrm flipV="1">
              <a:off x="3715371" y="2646029"/>
              <a:ext cx="618013"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5" name="直接箭头连接符 134"/>
            <p:cNvCxnSpPr/>
            <p:nvPr/>
          </p:nvCxnSpPr>
          <p:spPr bwMode="auto">
            <a:xfrm flipH="1" flipV="1">
              <a:off x="4333384" y="2646029"/>
              <a:ext cx="605576" cy="848252"/>
            </a:xfrm>
            <a:prstGeom prst="straightConnector1">
              <a:avLst/>
            </a:prstGeom>
            <a:ln w="19050">
              <a:solidFill>
                <a:schemeClr val="accent6"/>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6" name="直接箭头连接符 135"/>
            <p:cNvCxnSpPr/>
            <p:nvPr/>
          </p:nvCxnSpPr>
          <p:spPr bwMode="auto">
            <a:xfrm flipV="1">
              <a:off x="4337206"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7" name="直接箭头连接符 136"/>
            <p:cNvCxnSpPr/>
            <p:nvPr/>
          </p:nvCxnSpPr>
          <p:spPr bwMode="auto">
            <a:xfrm flipH="1" flipV="1">
              <a:off x="4955219"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8" name="直接箭头连接符 137"/>
            <p:cNvCxnSpPr/>
            <p:nvPr/>
          </p:nvCxnSpPr>
          <p:spPr bwMode="auto">
            <a:xfrm flipV="1">
              <a:off x="4950413"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39" name="直接箭头连接符 138"/>
            <p:cNvCxnSpPr/>
            <p:nvPr/>
          </p:nvCxnSpPr>
          <p:spPr bwMode="auto">
            <a:xfrm flipH="1" flipV="1">
              <a:off x="5568426"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0" name="直接箭头连接符 139"/>
            <p:cNvCxnSpPr/>
            <p:nvPr/>
          </p:nvCxnSpPr>
          <p:spPr bwMode="auto">
            <a:xfrm flipV="1">
              <a:off x="5568682"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1" name="直接箭头连接符 140"/>
            <p:cNvCxnSpPr/>
            <p:nvPr/>
          </p:nvCxnSpPr>
          <p:spPr bwMode="auto">
            <a:xfrm flipH="1" flipV="1">
              <a:off x="6186695"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2" name="直接箭头连接符 141"/>
            <p:cNvCxnSpPr/>
            <p:nvPr/>
          </p:nvCxnSpPr>
          <p:spPr bwMode="auto">
            <a:xfrm flipV="1">
              <a:off x="6181889"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3" name="直接箭头连接符 142"/>
            <p:cNvCxnSpPr/>
            <p:nvPr/>
          </p:nvCxnSpPr>
          <p:spPr bwMode="auto">
            <a:xfrm flipH="1" flipV="1">
              <a:off x="6799902"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4" name="直接箭头连接符 143"/>
            <p:cNvCxnSpPr/>
            <p:nvPr/>
          </p:nvCxnSpPr>
          <p:spPr bwMode="auto">
            <a:xfrm flipV="1">
              <a:off x="6803724"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45" name="直接箭头连接符 144"/>
            <p:cNvCxnSpPr/>
            <p:nvPr/>
          </p:nvCxnSpPr>
          <p:spPr bwMode="auto">
            <a:xfrm flipH="1" flipV="1">
              <a:off x="7421737"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grpSp>
      <p:grpSp>
        <p:nvGrpSpPr>
          <p:cNvPr id="4" name="组合 3"/>
          <p:cNvGrpSpPr/>
          <p:nvPr/>
        </p:nvGrpSpPr>
        <p:grpSpPr>
          <a:xfrm>
            <a:off x="7532343" y="2804423"/>
            <a:ext cx="3002922" cy="2533947"/>
            <a:chOff x="2606381" y="2403658"/>
            <a:chExt cx="3931238" cy="3514240"/>
          </a:xfrm>
        </p:grpSpPr>
        <p:sp>
          <p:nvSpPr>
            <p:cNvPr id="146" name="椭圆 145"/>
            <p:cNvSpPr/>
            <p:nvPr/>
          </p:nvSpPr>
          <p:spPr bwMode="auto">
            <a:xfrm>
              <a:off x="2606381"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47" name="椭圆 146"/>
            <p:cNvSpPr/>
            <p:nvPr/>
          </p:nvSpPr>
          <p:spPr bwMode="auto">
            <a:xfrm>
              <a:off x="3221193"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48" name="椭圆 147"/>
            <p:cNvSpPr/>
            <p:nvPr/>
          </p:nvSpPr>
          <p:spPr bwMode="auto">
            <a:xfrm>
              <a:off x="3836003"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49" name="椭圆 148"/>
            <p:cNvSpPr/>
            <p:nvPr/>
          </p:nvSpPr>
          <p:spPr bwMode="auto">
            <a:xfrm>
              <a:off x="4450814"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0" name="椭圆 149"/>
            <p:cNvSpPr/>
            <p:nvPr/>
          </p:nvSpPr>
          <p:spPr bwMode="auto">
            <a:xfrm>
              <a:off x="5065626"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1" name="椭圆 150"/>
            <p:cNvSpPr/>
            <p:nvPr/>
          </p:nvSpPr>
          <p:spPr bwMode="auto">
            <a:xfrm>
              <a:off x="5680437" y="5675527"/>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2" name="椭圆 151"/>
            <p:cNvSpPr/>
            <p:nvPr/>
          </p:nvSpPr>
          <p:spPr bwMode="auto">
            <a:xfrm>
              <a:off x="6295248" y="5675527"/>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3" name="椭圆 152"/>
            <p:cNvSpPr/>
            <p:nvPr/>
          </p:nvSpPr>
          <p:spPr bwMode="auto">
            <a:xfrm>
              <a:off x="3221194"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4" name="椭圆 153"/>
            <p:cNvSpPr/>
            <p:nvPr/>
          </p:nvSpPr>
          <p:spPr bwMode="auto">
            <a:xfrm>
              <a:off x="3836005"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5" name="椭圆 154"/>
            <p:cNvSpPr/>
            <p:nvPr/>
          </p:nvSpPr>
          <p:spPr bwMode="auto">
            <a:xfrm>
              <a:off x="4450814"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6" name="椭圆 155"/>
            <p:cNvSpPr/>
            <p:nvPr/>
          </p:nvSpPr>
          <p:spPr bwMode="auto">
            <a:xfrm>
              <a:off x="5065628" y="4584904"/>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7" name="椭圆 156"/>
            <p:cNvSpPr/>
            <p:nvPr/>
          </p:nvSpPr>
          <p:spPr bwMode="auto">
            <a:xfrm>
              <a:off x="5680437" y="4584904"/>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8" name="椭圆 157"/>
            <p:cNvSpPr/>
            <p:nvPr/>
          </p:nvSpPr>
          <p:spPr bwMode="auto">
            <a:xfrm>
              <a:off x="4447610" y="2403658"/>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59" name="椭圆 158"/>
            <p:cNvSpPr/>
            <p:nvPr/>
          </p:nvSpPr>
          <p:spPr bwMode="auto">
            <a:xfrm>
              <a:off x="3832801" y="3494281"/>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60" name="椭圆 159"/>
            <p:cNvSpPr/>
            <p:nvPr/>
          </p:nvSpPr>
          <p:spPr bwMode="auto">
            <a:xfrm>
              <a:off x="4447610" y="3494281"/>
              <a:ext cx="242371" cy="242371"/>
            </a:xfrm>
            <a:prstGeom prst="ellipse">
              <a:avLst/>
            </a:prstGeom>
            <a:solidFill>
              <a:srgbClr val="46A5F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61" name="椭圆 160"/>
            <p:cNvSpPr/>
            <p:nvPr/>
          </p:nvSpPr>
          <p:spPr bwMode="auto">
            <a:xfrm>
              <a:off x="5062424" y="3494281"/>
              <a:ext cx="242371" cy="2423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cxnSp>
          <p:nvCxnSpPr>
            <p:cNvPr id="162" name="直接箭头连接符 161"/>
            <p:cNvCxnSpPr/>
            <p:nvPr/>
          </p:nvCxnSpPr>
          <p:spPr bwMode="auto">
            <a:xfrm flipV="1">
              <a:off x="2737476"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3" name="直接箭头连接符 162"/>
            <p:cNvCxnSpPr/>
            <p:nvPr/>
          </p:nvCxnSpPr>
          <p:spPr bwMode="auto">
            <a:xfrm flipH="1" flipV="1">
              <a:off x="3355489"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4" name="直接箭头连接符 163"/>
            <p:cNvCxnSpPr/>
            <p:nvPr/>
          </p:nvCxnSpPr>
          <p:spPr bwMode="auto">
            <a:xfrm flipV="1">
              <a:off x="3350683"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5" name="直接箭头连接符 164"/>
            <p:cNvCxnSpPr/>
            <p:nvPr/>
          </p:nvCxnSpPr>
          <p:spPr bwMode="auto">
            <a:xfrm flipH="1" flipV="1">
              <a:off x="3968696"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6" name="直接箭头连接符 165"/>
            <p:cNvCxnSpPr/>
            <p:nvPr/>
          </p:nvCxnSpPr>
          <p:spPr bwMode="auto">
            <a:xfrm flipV="1">
              <a:off x="3972518"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7" name="直接箭头连接符 166"/>
            <p:cNvCxnSpPr/>
            <p:nvPr/>
          </p:nvCxnSpPr>
          <p:spPr bwMode="auto">
            <a:xfrm flipH="1" flipV="1">
              <a:off x="4590531"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8" name="直接箭头连接符 167"/>
            <p:cNvCxnSpPr/>
            <p:nvPr/>
          </p:nvCxnSpPr>
          <p:spPr bwMode="auto">
            <a:xfrm flipV="1">
              <a:off x="4585725"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69" name="直接箭头连接符 168"/>
            <p:cNvCxnSpPr/>
            <p:nvPr/>
          </p:nvCxnSpPr>
          <p:spPr bwMode="auto">
            <a:xfrm flipH="1" flipV="1">
              <a:off x="5203738"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0" name="直接箭头连接符 169"/>
            <p:cNvCxnSpPr/>
            <p:nvPr/>
          </p:nvCxnSpPr>
          <p:spPr bwMode="auto">
            <a:xfrm flipV="1">
              <a:off x="5203994" y="4827275"/>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1" name="直接箭头连接符 170"/>
            <p:cNvCxnSpPr/>
            <p:nvPr/>
          </p:nvCxnSpPr>
          <p:spPr bwMode="auto">
            <a:xfrm flipH="1" flipV="1">
              <a:off x="5822007" y="4827275"/>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2" name="直接箭头连接符 171"/>
            <p:cNvCxnSpPr/>
            <p:nvPr/>
          </p:nvCxnSpPr>
          <p:spPr bwMode="auto">
            <a:xfrm flipV="1">
              <a:off x="3350683"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3" name="直接箭头连接符 172"/>
            <p:cNvCxnSpPr/>
            <p:nvPr/>
          </p:nvCxnSpPr>
          <p:spPr bwMode="auto">
            <a:xfrm flipH="1" flipV="1">
              <a:off x="3968696"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4" name="直接箭头连接符 173"/>
            <p:cNvCxnSpPr/>
            <p:nvPr/>
          </p:nvCxnSpPr>
          <p:spPr bwMode="auto">
            <a:xfrm flipV="1">
              <a:off x="3972518"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5" name="直接箭头连接符 174"/>
            <p:cNvCxnSpPr/>
            <p:nvPr/>
          </p:nvCxnSpPr>
          <p:spPr bwMode="auto">
            <a:xfrm flipH="1" flipV="1">
              <a:off x="4590531"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6" name="直接箭头连接符 175"/>
            <p:cNvCxnSpPr/>
            <p:nvPr/>
          </p:nvCxnSpPr>
          <p:spPr bwMode="auto">
            <a:xfrm flipV="1">
              <a:off x="4585725" y="3736652"/>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7" name="直接箭头连接符 176"/>
            <p:cNvCxnSpPr/>
            <p:nvPr/>
          </p:nvCxnSpPr>
          <p:spPr bwMode="auto">
            <a:xfrm flipH="1" flipV="1">
              <a:off x="5203738" y="3736652"/>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8" name="直接箭头连接符 177"/>
            <p:cNvCxnSpPr/>
            <p:nvPr/>
          </p:nvCxnSpPr>
          <p:spPr bwMode="auto">
            <a:xfrm flipV="1">
              <a:off x="3956259" y="2646029"/>
              <a:ext cx="618013"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79" name="直接箭头连接符 178"/>
            <p:cNvCxnSpPr/>
            <p:nvPr/>
          </p:nvCxnSpPr>
          <p:spPr bwMode="auto">
            <a:xfrm flipH="1" flipV="1">
              <a:off x="4574272" y="2646029"/>
              <a:ext cx="605576" cy="8482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grpSp>
      <p:cxnSp>
        <p:nvCxnSpPr>
          <p:cNvPr id="180" name="直接箭头连接符 179"/>
          <p:cNvCxnSpPr/>
          <p:nvPr/>
        </p:nvCxnSpPr>
        <p:spPr bwMode="auto">
          <a:xfrm>
            <a:off x="8150942" y="5408582"/>
            <a:ext cx="631157" cy="350552"/>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81" name="直接箭头连接符 180"/>
          <p:cNvCxnSpPr/>
          <p:nvPr/>
        </p:nvCxnSpPr>
        <p:spPr bwMode="auto">
          <a:xfrm>
            <a:off x="9044288" y="5438646"/>
            <a:ext cx="0" cy="320488"/>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82" name="直接箭头连接符 181"/>
          <p:cNvCxnSpPr/>
          <p:nvPr/>
        </p:nvCxnSpPr>
        <p:spPr bwMode="auto">
          <a:xfrm flipH="1">
            <a:off x="9408420" y="5438646"/>
            <a:ext cx="563716" cy="320488"/>
          </a:xfrm>
          <a:prstGeom prst="straightConnector1">
            <a:avLst/>
          </a:prstGeom>
          <a:ln w="19050">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187" name="文本框 186"/>
          <p:cNvSpPr txBox="1"/>
          <p:nvPr/>
        </p:nvSpPr>
        <p:spPr>
          <a:xfrm>
            <a:off x="7717481" y="5792832"/>
            <a:ext cx="295465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堆叠后漏掉了三个点的信息</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nodeType="with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1723549"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存在的问题</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2" name="矩形 21"/>
          <p:cNvSpPr/>
          <p:nvPr/>
        </p:nvSpPr>
        <p:spPr>
          <a:xfrm>
            <a:off x="706726" y="1702696"/>
            <a:ext cx="4081689"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远距离的点之间的信息可能不相关</a:t>
            </a:r>
            <a:endParaRPr lang="en-US" altLang="zh-CN" b="1" dirty="0">
              <a:latin typeface="微软雅黑" panose="020B0503020204020204" pitchFamily="34" charset="-122"/>
              <a:ea typeface="微软雅黑" panose="020B0503020204020204" pitchFamily="34" charset="-122"/>
            </a:endParaRPr>
          </a:p>
        </p:txBody>
      </p:sp>
      <p:sp>
        <p:nvSpPr>
          <p:cNvPr id="183" name="文本框 182"/>
          <p:cNvSpPr txBox="1"/>
          <p:nvPr/>
        </p:nvSpPr>
        <p:spPr>
          <a:xfrm>
            <a:off x="460920" y="2833094"/>
            <a:ext cx="4546638"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空洞卷积虽然是被设计用来捕获更</a:t>
            </a:r>
            <a:r>
              <a:rPr lang="zh-CN" altLang="en-US" sz="2000" dirty="0">
                <a:solidFill>
                  <a:srgbClr val="FF0000"/>
                </a:solidFill>
                <a:latin typeface="微软雅黑" panose="020B0503020204020204" pitchFamily="34" charset="-122"/>
                <a:ea typeface="微软雅黑" panose="020B0503020204020204" pitchFamily="34" charset="-122"/>
              </a:rPr>
              <a:t>远距离</a:t>
            </a:r>
            <a:r>
              <a:rPr lang="zh-CN" altLang="en-US" sz="2000" dirty="0">
                <a:latin typeface="微软雅黑" panose="020B0503020204020204" pitchFamily="34" charset="-122"/>
                <a:ea typeface="微软雅黑" panose="020B0503020204020204" pitchFamily="34" charset="-122"/>
              </a:rPr>
              <a:t>的信息的，但是这样一味的使用大的</a:t>
            </a:r>
            <a:r>
              <a:rPr lang="en-US" altLang="zh-CN" sz="2000" dirty="0" err="1">
                <a:latin typeface="微软雅黑" panose="020B0503020204020204" pitchFamily="34" charset="-122"/>
                <a:ea typeface="微软雅黑" panose="020B0503020204020204" pitchFamily="34" charset="-122"/>
              </a:rPr>
              <a:t>dalition</a:t>
            </a:r>
            <a:r>
              <a:rPr lang="zh-CN" altLang="en-US" sz="2000" dirty="0">
                <a:latin typeface="微软雅黑" panose="020B0503020204020204" pitchFamily="34" charset="-122"/>
                <a:ea typeface="微软雅黑" panose="020B0503020204020204" pitchFamily="34" charset="-122"/>
              </a:rPr>
              <a:t>就会</a:t>
            </a:r>
            <a:r>
              <a:rPr lang="zh-CN" altLang="en-US" sz="2000" dirty="0">
                <a:solidFill>
                  <a:srgbClr val="FF0000"/>
                </a:solidFill>
                <a:latin typeface="微软雅黑" panose="020B0503020204020204" pitchFamily="34" charset="-122"/>
                <a:ea typeface="微软雅黑" panose="020B0503020204020204" pitchFamily="34" charset="-122"/>
              </a:rPr>
              <a:t>忽略掉近距离的信息</a:t>
            </a:r>
            <a:r>
              <a:rPr lang="zh-CN" altLang="en-US" sz="2000" dirty="0">
                <a:latin typeface="微软雅黑" panose="020B0503020204020204" pitchFamily="34" charset="-122"/>
                <a:ea typeface="微软雅黑" panose="020B0503020204020204" pitchFamily="34" charset="-122"/>
              </a:rPr>
              <a:t>，如何能</a:t>
            </a:r>
            <a:r>
              <a:rPr lang="zh-CN" altLang="en-US" sz="2000" dirty="0">
                <a:solidFill>
                  <a:srgbClr val="FF0000"/>
                </a:solidFill>
                <a:latin typeface="微软雅黑" panose="020B0503020204020204" pitchFamily="34" charset="-122"/>
                <a:ea typeface="微软雅黑" panose="020B0503020204020204" pitchFamily="34" charset="-122"/>
              </a:rPr>
              <a:t>同时处理远距离信息和临近区域的信息</a:t>
            </a:r>
            <a:r>
              <a:rPr lang="zh-CN" altLang="en-US" sz="2000" dirty="0">
                <a:latin typeface="微软雅黑" panose="020B0503020204020204" pitchFamily="34" charset="-122"/>
                <a:ea typeface="微软雅黑" panose="020B0503020204020204" pitchFamily="34" charset="-122"/>
              </a:rPr>
              <a:t>是设计好空洞卷积的关键之一。</a:t>
            </a:r>
            <a:endParaRPr lang="en-US" altLang="zh-CN" sz="2000" dirty="0">
              <a:latin typeface="微软雅黑" panose="020B0503020204020204" pitchFamily="34" charset="-122"/>
              <a:ea typeface="微软雅黑" panose="020B0503020204020204" pitchFamily="34" charset="-122"/>
            </a:endParaRPr>
          </a:p>
        </p:txBody>
      </p:sp>
      <p:pic>
        <p:nvPicPr>
          <p:cNvPr id="3074" name="Picture 2" descr="如何让机器识别行人和车辆？十行代码就够了！"/>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1620" y="1257185"/>
            <a:ext cx="6229460" cy="3739298"/>
          </a:xfrm>
          <a:prstGeom prst="rect">
            <a:avLst/>
          </a:prstGeom>
          <a:noFill/>
          <a:extLst>
            <a:ext uri="{909E8E84-426E-40DD-AFC4-6F175D3DCCD1}">
              <a14:hiddenFill xmlns:a14="http://schemas.microsoft.com/office/drawing/2010/main">
                <a:solidFill>
                  <a:srgbClr val="FFFFFF"/>
                </a:solidFill>
              </a14:hiddenFill>
            </a:ext>
          </a:extLst>
        </p:spPr>
      </p:pic>
      <p:sp>
        <p:nvSpPr>
          <p:cNvPr id="184" name="椭圆 183"/>
          <p:cNvSpPr/>
          <p:nvPr/>
        </p:nvSpPr>
        <p:spPr bwMode="auto">
          <a:xfrm>
            <a:off x="10305471" y="3561321"/>
            <a:ext cx="185138" cy="174762"/>
          </a:xfrm>
          <a:prstGeom prst="ellipse">
            <a:avLst/>
          </a:prstGeom>
          <a:solidFill>
            <a:srgbClr val="FFC00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85" name="椭圆 184"/>
          <p:cNvSpPr/>
          <p:nvPr/>
        </p:nvSpPr>
        <p:spPr bwMode="auto">
          <a:xfrm>
            <a:off x="5910862" y="1897266"/>
            <a:ext cx="185138" cy="174762"/>
          </a:xfrm>
          <a:prstGeom prst="ellipse">
            <a:avLst/>
          </a:prstGeom>
          <a:solidFill>
            <a:srgbClr val="FFC00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86" name="椭圆 185"/>
          <p:cNvSpPr/>
          <p:nvPr/>
        </p:nvSpPr>
        <p:spPr bwMode="auto">
          <a:xfrm>
            <a:off x="10722128" y="3386559"/>
            <a:ext cx="185138" cy="174762"/>
          </a:xfrm>
          <a:prstGeom prst="ellipse">
            <a:avLst/>
          </a:prstGeom>
          <a:solidFill>
            <a:srgbClr val="FFC00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0000FF"/>
              </a:solidFill>
              <a:latin typeface="Arial" panose="020B0604020202020204" pitchFamily="34" charset="0"/>
            </a:endParaRPr>
          </a:p>
        </p:txBody>
      </p:sp>
      <p:sp>
        <p:nvSpPr>
          <p:cNvPr id="189" name="文本框 188"/>
          <p:cNvSpPr txBox="1"/>
          <p:nvPr/>
        </p:nvSpPr>
        <p:spPr>
          <a:xfrm>
            <a:off x="10658840" y="2989856"/>
            <a:ext cx="321947" cy="338554"/>
          </a:xfrm>
          <a:prstGeom prst="rect">
            <a:avLst/>
          </a:prstGeom>
          <a:solidFill>
            <a:schemeClr val="bg1"/>
          </a:solidFill>
        </p:spPr>
        <p:txBody>
          <a:bodyPr wrap="square" rtlCol="0">
            <a:spAutoFit/>
          </a:bodyPr>
          <a:lstStyle>
            <a:defPPr>
              <a:defRPr lang="zh-CN"/>
            </a:defPPr>
            <a:lvl1pPr>
              <a:defRPr sz="2000" b="1">
                <a:solidFill>
                  <a:srgbClr val="FF0000"/>
                </a:solidFill>
                <a:latin typeface="微软雅黑" panose="020B0503020204020204" pitchFamily="34" charset="-122"/>
                <a:ea typeface="微软雅黑" panose="020B0503020204020204" pitchFamily="34" charset="-122"/>
              </a:defRPr>
            </a:lvl1pPr>
          </a:lstStyle>
          <a:p>
            <a:r>
              <a:rPr lang="en-US" altLang="zh-CN" sz="1600" dirty="0"/>
              <a:t>A</a:t>
            </a:r>
            <a:endParaRPr lang="en-US" altLang="zh-CN" sz="1600" dirty="0"/>
          </a:p>
        </p:txBody>
      </p:sp>
      <p:sp>
        <p:nvSpPr>
          <p:cNvPr id="190" name="文本框 189"/>
          <p:cNvSpPr txBox="1"/>
          <p:nvPr/>
        </p:nvSpPr>
        <p:spPr>
          <a:xfrm>
            <a:off x="10213132" y="3153648"/>
            <a:ext cx="321947" cy="338554"/>
          </a:xfrm>
          <a:prstGeom prst="rect">
            <a:avLst/>
          </a:prstGeom>
          <a:solidFill>
            <a:schemeClr val="bg1"/>
          </a:solidFill>
        </p:spPr>
        <p:txBody>
          <a:bodyPr wrap="square" rtlCol="0">
            <a:spAutoFit/>
          </a:bodyPr>
          <a:lstStyle/>
          <a:p>
            <a:r>
              <a:rPr lang="en-US" altLang="zh-CN" sz="1600" b="1" dirty="0">
                <a:solidFill>
                  <a:srgbClr val="FF0000"/>
                </a:solidFill>
                <a:latin typeface="微软雅黑" panose="020B0503020204020204" pitchFamily="34" charset="-122"/>
                <a:ea typeface="微软雅黑" panose="020B0503020204020204" pitchFamily="34" charset="-122"/>
              </a:rPr>
              <a:t>B</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5848573" y="1501932"/>
            <a:ext cx="309716" cy="338554"/>
          </a:xfrm>
          <a:prstGeom prst="rect">
            <a:avLst/>
          </a:prstGeom>
          <a:solidFill>
            <a:schemeClr val="bg1"/>
          </a:solidFill>
        </p:spPr>
        <p:txBody>
          <a:bodyPr wrap="square" rtlCol="0">
            <a:spAutoFit/>
          </a:bodyPr>
          <a:lstStyle>
            <a:defPPr>
              <a:defRPr lang="zh-CN"/>
            </a:defPPr>
            <a:lvl1pPr>
              <a:defRPr sz="2000" b="1">
                <a:solidFill>
                  <a:srgbClr val="FF0000"/>
                </a:solidFill>
                <a:latin typeface="微软雅黑" panose="020B0503020204020204" pitchFamily="34" charset="-122"/>
                <a:ea typeface="微软雅黑" panose="020B0503020204020204" pitchFamily="34" charset="-122"/>
              </a:defRPr>
            </a:lvl1pPr>
          </a:lstStyle>
          <a:p>
            <a:r>
              <a:rPr lang="en-US" altLang="zh-CN" sz="1600" dirty="0"/>
              <a:t>C</a:t>
            </a:r>
            <a:endParaRPr lang="en-US" altLang="zh-CN" sz="1600" dirty="0"/>
          </a:p>
        </p:txBody>
      </p:sp>
      <p:sp>
        <p:nvSpPr>
          <p:cNvPr id="192" name="文本框 191"/>
          <p:cNvSpPr txBox="1"/>
          <p:nvPr/>
        </p:nvSpPr>
        <p:spPr>
          <a:xfrm>
            <a:off x="4567969" y="5549589"/>
            <a:ext cx="5559255"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点</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明显与</a:t>
            </a:r>
            <a:r>
              <a:rPr lang="zh-CN" altLang="en-US" sz="2000" b="1" dirty="0">
                <a:solidFill>
                  <a:srgbClr val="FF0000"/>
                </a:solidFill>
                <a:latin typeface="微软雅黑" panose="020B0503020204020204" pitchFamily="34" charset="-122"/>
                <a:ea typeface="微软雅黑" panose="020B0503020204020204" pitchFamily="34" charset="-122"/>
              </a:rPr>
              <a:t>近距离</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FF0000"/>
                </a:solidFill>
                <a:latin typeface="微软雅黑" panose="020B0503020204020204" pitchFamily="34" charset="-122"/>
                <a:ea typeface="微软雅黑" panose="020B0503020204020204" pitchFamily="34" charset="-122"/>
              </a:rPr>
              <a:t>点</a:t>
            </a:r>
            <a:r>
              <a:rPr lang="en-US" altLang="zh-CN" sz="2000" b="1" dirty="0">
                <a:solidFill>
                  <a:srgbClr val="FF0000"/>
                </a:solidFill>
                <a:latin typeface="微软雅黑" panose="020B0503020204020204" pitchFamily="34" charset="-122"/>
                <a:ea typeface="微软雅黑" panose="020B0503020204020204" pitchFamily="34" charset="-122"/>
              </a:rPr>
              <a:t>A</a:t>
            </a:r>
            <a:r>
              <a:rPr lang="zh-CN" altLang="en-US" sz="2000" b="1" dirty="0">
                <a:solidFill>
                  <a:srgbClr val="FF0000"/>
                </a:solidFill>
                <a:latin typeface="微软雅黑" panose="020B0503020204020204" pitchFamily="34" charset="-122"/>
                <a:ea typeface="微软雅黑" panose="020B0503020204020204" pitchFamily="34" charset="-122"/>
              </a:rPr>
              <a:t>更相关</a:t>
            </a:r>
            <a:r>
              <a:rPr lang="zh-CN" altLang="en-US" sz="2000" dirty="0">
                <a:latin typeface="微软雅黑" panose="020B0503020204020204" pitchFamily="34" charset="-122"/>
                <a:ea typeface="微软雅黑" panose="020B0503020204020204" pitchFamily="34" charset="-122"/>
              </a:rPr>
              <a:t>，与左上角的点</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关系不大，如果</a:t>
            </a:r>
            <a:r>
              <a:rPr lang="en-US" altLang="zh-CN" sz="2000" dirty="0" err="1">
                <a:latin typeface="微软雅黑" panose="020B0503020204020204" pitchFamily="34" charset="-122"/>
                <a:ea typeface="微软雅黑" panose="020B0503020204020204" pitchFamily="34" charset="-122"/>
              </a:rPr>
              <a:t>dalition</a:t>
            </a:r>
            <a:r>
              <a:rPr lang="zh-CN" altLang="en-US" sz="2000" dirty="0">
                <a:latin typeface="微软雅黑" panose="020B0503020204020204" pitchFamily="34" charset="-122"/>
                <a:ea typeface="微软雅黑" panose="020B0503020204020204" pitchFamily="34" charset="-122"/>
              </a:rPr>
              <a:t>过大则容易</a:t>
            </a:r>
            <a:r>
              <a:rPr lang="zh-CN" altLang="en-US" sz="2000" b="1" dirty="0">
                <a:solidFill>
                  <a:srgbClr val="FF0000"/>
                </a:solidFill>
                <a:latin typeface="微软雅黑" panose="020B0503020204020204" pitchFamily="34" charset="-122"/>
                <a:ea typeface="微软雅黑" panose="020B0503020204020204" pitchFamily="34" charset="-122"/>
              </a:rPr>
              <a:t>忽略点</a:t>
            </a:r>
            <a:r>
              <a:rPr lang="en-US" altLang="zh-CN" sz="2000" b="1" dirty="0">
                <a:solidFill>
                  <a:srgbClr val="FF0000"/>
                </a:solidFill>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的信息而降低模型效果</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6"/>
                                        </p:tgtEl>
                                        <p:attrNameLst>
                                          <p:attrName>style.visibility</p:attrName>
                                        </p:attrNameLst>
                                      </p:cBhvr>
                                      <p:to>
                                        <p:strVal val="visible"/>
                                      </p:to>
                                    </p:set>
                                    <p:animEffect transition="in" filter="fade">
                                      <p:cBhvr>
                                        <p:cTn id="13" dur="500"/>
                                        <p:tgtEl>
                                          <p:spTgt spid="18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500"/>
                                        <p:tgtEl>
                                          <p:spTgt spid="1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500"/>
                                        <p:tgtEl>
                                          <p:spTgt spid="1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fade">
                                      <p:cBhvr>
                                        <p:cTn id="22" dur="500"/>
                                        <p:tgtEl>
                                          <p:spTgt spid="1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5" grpId="0" animBg="1"/>
      <p:bldP spid="186" grpId="0" animBg="1"/>
      <p:bldP spid="189" grpId="0" animBg="1"/>
      <p:bldP spid="190" grpId="0" animBg="1"/>
      <p:bldP spid="191" grpId="0" animBg="1"/>
      <p:bldP spid="1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1415772"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解决方法</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2" name="矩形 21"/>
          <p:cNvSpPr/>
          <p:nvPr/>
        </p:nvSpPr>
        <p:spPr>
          <a:xfrm>
            <a:off x="396715" y="1743610"/>
            <a:ext cx="4081689"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Hybrid Dilated Convolution (HDC)</a:t>
            </a:r>
            <a:endParaRPr lang="en-US" altLang="zh-CN"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23307" y="2465704"/>
            <a:ext cx="5818322"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一、叠加卷积的 </a:t>
            </a:r>
            <a:r>
              <a:rPr lang="en-US" altLang="zh-CN" sz="2000" dirty="0">
                <a:solidFill>
                  <a:srgbClr val="FF0000"/>
                </a:solidFill>
                <a:latin typeface="微软雅黑" panose="020B0503020204020204" pitchFamily="34" charset="-122"/>
                <a:ea typeface="微软雅黑" panose="020B0503020204020204" pitchFamily="34" charset="-122"/>
              </a:rPr>
              <a:t>dilation rate </a:t>
            </a:r>
            <a:r>
              <a:rPr lang="zh-CN" altLang="en-US" sz="2000" dirty="0">
                <a:solidFill>
                  <a:srgbClr val="FF0000"/>
                </a:solidFill>
                <a:latin typeface="微软雅黑" panose="020B0503020204020204" pitchFamily="34" charset="-122"/>
                <a:ea typeface="微软雅黑" panose="020B0503020204020204" pitchFamily="34" charset="-122"/>
              </a:rPr>
              <a:t>不能有大于</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的公约数</a:t>
            </a:r>
            <a:r>
              <a:rPr lang="zh-CN" altLang="en-US" sz="2000" dirty="0">
                <a:latin typeface="微软雅黑" panose="020B0503020204020204" pitchFamily="34" charset="-122"/>
                <a:ea typeface="微软雅黑" panose="020B0503020204020204" pitchFamily="34" charset="-122"/>
              </a:rPr>
              <a:t>。比如 </a:t>
            </a:r>
            <a:r>
              <a:rPr lang="en-US" altLang="zh-CN" sz="2000" dirty="0">
                <a:latin typeface="微软雅黑" panose="020B0503020204020204" pitchFamily="34" charset="-122"/>
                <a:ea typeface="微软雅黑" panose="020B0503020204020204" pitchFamily="34" charset="-122"/>
              </a:rPr>
              <a:t>[2, 4, 6] </a:t>
            </a:r>
            <a:r>
              <a:rPr lang="zh-CN" altLang="en-US" sz="2000" dirty="0">
                <a:latin typeface="微软雅黑" panose="020B0503020204020204" pitchFamily="34" charset="-122"/>
                <a:ea typeface="微软雅黑" panose="020B0503020204020204" pitchFamily="34" charset="-122"/>
              </a:rPr>
              <a:t>则不是一个好的三层卷积，依然会出现 </a:t>
            </a:r>
            <a:r>
              <a:rPr lang="en-US" altLang="zh-CN" sz="2000" dirty="0">
                <a:latin typeface="微软雅黑" panose="020B0503020204020204" pitchFamily="34" charset="-122"/>
                <a:ea typeface="微软雅黑" panose="020B0503020204020204" pitchFamily="34" charset="-122"/>
              </a:rPr>
              <a:t>gridding effect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5" name="矩形 14"/>
          <p:cNvSpPr/>
          <p:nvPr/>
        </p:nvSpPr>
        <p:spPr>
          <a:xfrm>
            <a:off x="39034" y="6405707"/>
            <a:ext cx="11567611" cy="461665"/>
          </a:xfrm>
          <a:prstGeom prst="rect">
            <a:avLst/>
          </a:prstGeom>
        </p:spPr>
        <p:txBody>
          <a:bodyPr wrap="square">
            <a:spAutoFit/>
          </a:bodyPr>
          <a:lstStyle/>
          <a:p>
            <a:r>
              <a:rPr lang="en-US" altLang="zh-CN" sz="1200" dirty="0">
                <a:solidFill>
                  <a:srgbClr val="222222"/>
                </a:solidFill>
                <a:latin typeface="Arial" panose="020B0604020202020204" pitchFamily="34" charset="0"/>
              </a:rPr>
              <a:t>Wang P, Chen P, Yuan Y, et al. Understanding convolution for semantic segmentation[C]//2018 IEEE Winter Conference on Applications of Computer Vision (WACV). IEEE, 2018: 1451-1460.</a:t>
            </a:r>
            <a:endParaRPr lang="en-US" altLang="zh-CN" sz="1200" dirty="0">
              <a:solidFill>
                <a:srgbClr val="222222"/>
              </a:solidFill>
              <a:latin typeface="Arial" panose="020B0604020202020204" pitchFamily="34" charset="0"/>
            </a:endParaRPr>
          </a:p>
        </p:txBody>
      </p:sp>
      <p:sp>
        <p:nvSpPr>
          <p:cNvPr id="16" name="矩形 15"/>
          <p:cNvSpPr/>
          <p:nvPr/>
        </p:nvSpPr>
        <p:spPr>
          <a:xfrm>
            <a:off x="223306" y="3889597"/>
            <a:ext cx="5739664"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二、我们将 </a:t>
            </a:r>
            <a:r>
              <a:rPr lang="en-US" altLang="zh-CN" sz="2000" dirty="0">
                <a:latin typeface="微软雅黑" panose="020B0503020204020204" pitchFamily="34" charset="-122"/>
                <a:ea typeface="微软雅黑" panose="020B0503020204020204" pitchFamily="34" charset="-122"/>
              </a:rPr>
              <a:t>dilation rate </a:t>
            </a:r>
            <a:r>
              <a:rPr lang="zh-CN" altLang="en-US" sz="2000" dirty="0">
                <a:latin typeface="微软雅黑" panose="020B0503020204020204" pitchFamily="34" charset="-122"/>
                <a:ea typeface="微软雅黑" panose="020B0503020204020204" pitchFamily="34" charset="-122"/>
              </a:rPr>
              <a:t>设计成</a:t>
            </a:r>
            <a:r>
              <a:rPr lang="zh-CN" altLang="en-US" sz="2000" dirty="0">
                <a:solidFill>
                  <a:srgbClr val="FF0000"/>
                </a:solidFill>
                <a:latin typeface="微软雅黑" panose="020B0503020204020204" pitchFamily="34" charset="-122"/>
                <a:ea typeface="微软雅黑" panose="020B0503020204020204" pitchFamily="34" charset="-122"/>
              </a:rPr>
              <a:t>锯齿状结构</a:t>
            </a:r>
            <a:r>
              <a:rPr lang="zh-CN" altLang="en-US" sz="2000" dirty="0">
                <a:latin typeface="微软雅黑" panose="020B0503020204020204" pitchFamily="34" charset="-122"/>
                <a:ea typeface="微软雅黑" panose="020B0503020204020204" pitchFamily="34" charset="-122"/>
              </a:rPr>
              <a:t>，例如 </a:t>
            </a:r>
            <a:r>
              <a:rPr lang="en-US" altLang="zh-CN" sz="2000" dirty="0">
                <a:latin typeface="微软雅黑" panose="020B0503020204020204" pitchFamily="34" charset="-122"/>
                <a:ea typeface="微软雅黑" panose="020B0503020204020204" pitchFamily="34" charset="-122"/>
              </a:rPr>
              <a:t>[1, 2, 5, 1, 2, 5] </a:t>
            </a:r>
            <a:r>
              <a:rPr lang="zh-CN" altLang="en-US" sz="2000" dirty="0">
                <a:latin typeface="微软雅黑" panose="020B0503020204020204" pitchFamily="34" charset="-122"/>
                <a:ea typeface="微软雅黑" panose="020B0503020204020204" pitchFamily="34" charset="-122"/>
              </a:rPr>
              <a:t>循环结构。</a:t>
            </a:r>
            <a:endParaRPr lang="en-US" altLang="zh-CN" sz="20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23306" y="4964483"/>
            <a:ext cx="7877060" cy="950357"/>
            <a:chOff x="396607" y="4140764"/>
            <a:chExt cx="7877060" cy="950357"/>
          </a:xfrm>
        </p:grpSpPr>
        <p:sp>
          <p:nvSpPr>
            <p:cNvPr id="18" name="矩形 17"/>
            <p:cNvSpPr/>
            <p:nvPr/>
          </p:nvSpPr>
          <p:spPr>
            <a:xfrm>
              <a:off x="396607" y="4140764"/>
              <a:ext cx="7877060" cy="400110"/>
            </a:xfrm>
            <a:prstGeom prst="rect">
              <a:avLst/>
            </a:prstGeom>
          </p:spPr>
          <p:txBody>
            <a:bodyPr wrap="square">
              <a:spAutoFit/>
            </a:bodyPr>
            <a:lstStyle/>
            <a:p>
              <a:r>
                <a:rPr lang="zh-CN" altLang="en-US" sz="2000">
                  <a:latin typeface="微软雅黑" panose="020B0503020204020204" pitchFamily="34" charset="-122"/>
                  <a:ea typeface="微软雅黑" panose="020B0503020204020204" pitchFamily="34" charset="-122"/>
                </a:rPr>
                <a:t>三、 满足</a:t>
              </a:r>
              <a:endParaRPr lang="en-US" altLang="zh-CN" sz="200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410463" y="4510096"/>
              <a:ext cx="5305042" cy="581025"/>
            </a:xfrm>
            <a:prstGeom prst="rect">
              <a:avLst/>
            </a:prstGeom>
          </p:spPr>
        </p:pic>
      </p:grpSp>
      <p:pic>
        <p:nvPicPr>
          <p:cNvPr id="20" name="图片 19"/>
          <p:cNvPicPr>
            <a:picLocks noChangeAspect="1"/>
          </p:cNvPicPr>
          <p:nvPr/>
        </p:nvPicPr>
        <p:blipFill>
          <a:blip r:embed="rId2"/>
          <a:stretch>
            <a:fillRect/>
          </a:stretch>
        </p:blipFill>
        <p:spPr>
          <a:xfrm>
            <a:off x="467835" y="5855460"/>
            <a:ext cx="1095375" cy="371475"/>
          </a:xfrm>
          <a:prstGeom prst="rect">
            <a:avLst/>
          </a:prstGeom>
        </p:spPr>
      </p:pic>
      <p:pic>
        <p:nvPicPr>
          <p:cNvPr id="24" name="图片 23"/>
          <p:cNvPicPr>
            <a:picLocks noChangeAspect="1"/>
          </p:cNvPicPr>
          <p:nvPr/>
        </p:nvPicPr>
        <p:blipFill>
          <a:blip r:embed="rId1"/>
          <a:stretch>
            <a:fillRect/>
          </a:stretch>
        </p:blipFill>
        <p:spPr>
          <a:xfrm>
            <a:off x="5954467" y="1162585"/>
            <a:ext cx="6191250" cy="581025"/>
          </a:xfrm>
          <a:prstGeom prst="rect">
            <a:avLst/>
          </a:prstGeom>
        </p:spPr>
      </p:pic>
      <p:pic>
        <p:nvPicPr>
          <p:cNvPr id="25" name="图片 24"/>
          <p:cNvPicPr>
            <a:picLocks noChangeAspect="1"/>
          </p:cNvPicPr>
          <p:nvPr/>
        </p:nvPicPr>
        <p:blipFill>
          <a:blip r:embed="rId2"/>
          <a:stretch>
            <a:fillRect/>
          </a:stretch>
        </p:blipFill>
        <p:spPr>
          <a:xfrm>
            <a:off x="7435558" y="1830484"/>
            <a:ext cx="1095375" cy="371475"/>
          </a:xfrm>
          <a:prstGeom prst="rect">
            <a:avLst/>
          </a:prstGeom>
        </p:spPr>
      </p:pic>
      <p:sp>
        <p:nvSpPr>
          <p:cNvPr id="26" name="文本框 25"/>
          <p:cNvSpPr txBox="1"/>
          <p:nvPr/>
        </p:nvSpPr>
        <p:spPr>
          <a:xfrm>
            <a:off x="6356586" y="1788988"/>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目标：</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文本框 26">
                <a:extLst>
                  <a:ext uri="{FF2B5EF4-FFF2-40B4-BE49-F238E27FC236}">
                    <ele attr="{2B716DE5-FA6D-4331-B4D6-1073CC7CA2F1}"/>
                  </a:ext>
                </a:extLst>
              </p:cNvPr>
              <p:cNvSpPr txBox="1"/>
              <p:nvPr/>
            </p:nvSpPr>
            <p:spPr>
              <a:xfrm>
                <a:off x="6327562" y="2323309"/>
                <a:ext cx="4582216" cy="1323439"/>
              </a:xfrm>
              <a:prstGeom prst="rect">
                <a:avLst/>
              </a:prstGeom>
              <a:noFill/>
            </p:spPr>
            <p:txBody>
              <a:bodyPr wrap="none" rtlCol="0">
                <a:spAutoFit/>
              </a:bodyPr>
              <a:lstStyle/>
              <a:p>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i="1" smtClean="0">
                            <a:latin typeface="Cambria Math" panose="02040503050406030204" pitchFamily="18" charset="0"/>
                            <a:ea typeface="微软雅黑" panose="020B0503020204020204" pitchFamily="34" charset="-122"/>
                          </a:rPr>
                          <m:t>r</m:t>
                        </m:r>
                      </m:e>
                      <m:sub>
                        <m:r>
                          <m:rPr>
                            <m:sty m:val="p"/>
                          </m:rPr>
                          <a:rPr lang="en-US" altLang="zh-CN" sz="2000" b="0" i="0" smtClean="0">
                            <a:latin typeface="Cambria Math" panose="02040503050406030204" pitchFamily="18" charset="0"/>
                            <a:ea typeface="微软雅黑" panose="020B0503020204020204" pitchFamily="34" charset="-122"/>
                          </a:rPr>
                          <m:t>i</m:t>
                        </m:r>
                      </m:sub>
                    </m:sSub>
                  </m:oMath>
                </a14:m>
                <a:r>
                  <a:rPr lang="zh-CN" altLang="en-US" sz="2000" dirty="0">
                    <a:latin typeface="微软雅黑" panose="020B0503020204020204" pitchFamily="34" charset="-122"/>
                    <a:ea typeface="微软雅黑" panose="020B0503020204020204" pitchFamily="34" charset="-122"/>
                  </a:rPr>
                  <a:t> 指第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层的</a:t>
                </a:r>
                <a:r>
                  <a:rPr lang="en-US" altLang="zh-CN" sz="2000" dirty="0">
                    <a:latin typeface="微软雅黑" panose="020B0503020204020204" pitchFamily="34" charset="-122"/>
                    <a:ea typeface="微软雅黑" panose="020B0503020204020204" pitchFamily="34" charset="-122"/>
                  </a:rPr>
                  <a:t>dilation rate</a:t>
                </a:r>
              </a:p>
              <a:p>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M</m:t>
                        </m:r>
                      </m:e>
                      <m:sub>
                        <m:r>
                          <m:rPr>
                            <m:sty m:val="p"/>
                          </m:rPr>
                          <a:rPr lang="en-US" altLang="zh-CN" sz="2000" b="0" i="0" smtClean="0">
                            <a:latin typeface="Cambria Math" panose="02040503050406030204" pitchFamily="18" charset="0"/>
                            <a:ea typeface="微软雅黑" panose="020B0503020204020204" pitchFamily="34" charset="-122"/>
                          </a:rPr>
                          <m:t>i</m:t>
                        </m:r>
                      </m:sub>
                    </m:sSub>
                  </m:oMath>
                </a14:m>
                <a:r>
                  <a:rPr lang="zh-CN" altLang="en-US" sz="2000" dirty="0">
                    <a:latin typeface="微软雅黑" panose="020B0503020204020204" pitchFamily="34" charset="-122"/>
                    <a:ea typeface="微软雅黑" panose="020B0503020204020204" pitchFamily="34" charset="-122"/>
                  </a:rPr>
                  <a:t>指的是第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层的</a:t>
                </a:r>
                <a:r>
                  <a:rPr lang="en-US" altLang="zh-CN" sz="2000" dirty="0">
                    <a:latin typeface="微软雅黑" panose="020B0503020204020204" pitchFamily="34" charset="-122"/>
                    <a:ea typeface="微软雅黑" panose="020B0503020204020204" pitchFamily="34" charset="-122"/>
                  </a:rPr>
                  <a:t>dilation rate</a:t>
                </a:r>
                <a:r>
                  <a:rPr lang="zh-CN" altLang="en-US" sz="2000" dirty="0">
                    <a:latin typeface="微软雅黑" panose="020B0503020204020204" pitchFamily="34" charset="-122"/>
                    <a:ea typeface="微软雅黑" panose="020B0503020204020204" pitchFamily="34" charset="-122"/>
                  </a:rPr>
                  <a:t>的最大值</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默认最后一层的</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𝑀</m:t>
                        </m:r>
                      </m:e>
                      <m:sub>
                        <m:r>
                          <a:rPr lang="en-US" altLang="zh-CN" sz="2000" b="0" i="1" smtClean="0">
                            <a:latin typeface="Cambria Math" panose="02040503050406030204" pitchFamily="18" charset="0"/>
                            <a:ea typeface="微软雅黑" panose="020B0503020204020204" pitchFamily="34" charset="-122"/>
                          </a:rPr>
                          <m:t>𝑛</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𝑛</m:t>
                        </m:r>
                      </m:sub>
                    </m:sSub>
                  </m:oMath>
                </a14:m>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k = kernel size</a:t>
                </a:r>
                <a:endParaRPr lang="zh-CN" altLang="en-US" sz="2000" dirty="0">
                  <a:latin typeface="微软雅黑" panose="020B0503020204020204" pitchFamily="34" charset="-122"/>
                  <a:ea typeface="微软雅黑" panose="020B0503020204020204" pitchFamily="34"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6327562" y="2323309"/>
                <a:ext cx="4582216" cy="1323439"/>
              </a:xfrm>
              <a:prstGeom prst="rect">
                <a:avLst/>
              </a:prstGeom>
              <a:blipFill rotWithShape="1">
                <a:blip r:embed="rId3"/>
                <a:stretch>
                  <a:fillRect l="-1463" t="-2304" r="-532" b="-7373"/>
                </a:stretch>
              </a:blipFill>
            </p:spPr>
            <p:txBody>
              <a:bodyPr/>
              <a:lstStyle/>
              <a:p>
                <a:r>
                  <a:rPr lang="zh-CN" altLang="en-US">
                    <a:noFill/>
                  </a:rPr>
                  <a:t> </a:t>
                </a:r>
                <a:endParaRPr lang="zh-CN" altLang="en-US">
                  <a:noFill/>
                </a:endParaRPr>
              </a:p>
            </p:txBody>
          </p:sp>
        </mc:Fallback>
      </mc:AlternateContent>
      <p:sp>
        <p:nvSpPr>
          <p:cNvPr id="34" name="矩形 33"/>
          <p:cNvSpPr/>
          <p:nvPr/>
        </p:nvSpPr>
        <p:spPr>
          <a:xfrm>
            <a:off x="6281078" y="3822815"/>
            <a:ext cx="4858871" cy="400110"/>
          </a:xfrm>
          <a:prstGeom prst="rect">
            <a:avLst/>
          </a:prstGeom>
        </p:spPr>
        <p:txBody>
          <a:bodyPr wrap="square">
            <a:spAutoFit/>
          </a:bodyPr>
          <a:lstStyle/>
          <a:p>
            <a:r>
              <a:rPr lang="en-US" altLang="zh-CN" sz="2000" dirty="0">
                <a:solidFill>
                  <a:srgbClr val="0000FF"/>
                </a:solidFill>
                <a:latin typeface="微软雅黑" panose="020B0503020204020204" pitchFamily="34" charset="-122"/>
                <a:ea typeface="微软雅黑" panose="020B0503020204020204" pitchFamily="34" charset="-122"/>
              </a:rPr>
              <a:t>dilation rate [1, 2, 5] with 3 x 3 kernel</a:t>
            </a:r>
            <a:endParaRPr lang="zh-CN" altLang="en-US" sz="20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5" name="文本框 34">
                <a:extLst>
                  <a:ext uri="{FF2B5EF4-FFF2-40B4-BE49-F238E27FC236}">
                    <ele attr="{A4736014-ED27-45C4-A2CB-D8AA2D21FBDA}"/>
                  </a:ext>
                </a:extLst>
              </p:cNvPr>
              <p:cNvSpPr txBox="1"/>
              <p:nvPr/>
            </p:nvSpPr>
            <p:spPr>
              <a:xfrm>
                <a:off x="6488785" y="4606099"/>
                <a:ext cx="5319470" cy="1446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i="1" smtClean="0">
                              <a:latin typeface="Cambria Math" panose="02040503050406030204" pitchFamily="18" charset="0"/>
                              <a:ea typeface="微软雅黑" panose="020B0503020204020204" pitchFamily="34" charset="-122"/>
                            </a:rPr>
                            <m:t>𝑀</m:t>
                          </m:r>
                        </m:e>
                        <m:sub>
                          <m:r>
                            <a:rPr lang="en-US" altLang="zh-CN" sz="2200" b="0" i="0" smtClean="0">
                              <a:latin typeface="Cambria Math" panose="02040503050406030204" pitchFamily="18" charset="0"/>
                              <a:ea typeface="微软雅黑" panose="020B0503020204020204" pitchFamily="34" charset="-122"/>
                            </a:rPr>
                            <m:t>3</m:t>
                          </m:r>
                        </m:sub>
                      </m:sSub>
                      <m:r>
                        <a:rPr lang="en-US" altLang="zh-CN" sz="2200" b="0" i="0"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𝑟</m:t>
                          </m:r>
                        </m:e>
                        <m:sub>
                          <m:r>
                            <a:rPr lang="en-US" altLang="zh-CN" sz="2200" b="0" i="0" smtClean="0">
                              <a:latin typeface="Cambria Math" panose="02040503050406030204" pitchFamily="18" charset="0"/>
                              <a:ea typeface="微软雅黑" panose="020B0503020204020204" pitchFamily="34" charset="-122"/>
                            </a:rPr>
                            <m:t>3</m:t>
                          </m:r>
                        </m:sub>
                      </m:sSub>
                      <m:r>
                        <a:rPr lang="en-US" altLang="zh-CN" sz="2200" b="0" i="0" smtClean="0">
                          <a:latin typeface="Cambria Math" panose="02040503050406030204" pitchFamily="18" charset="0"/>
                          <a:ea typeface="微软雅黑" panose="020B0503020204020204" pitchFamily="34" charset="-122"/>
                        </a:rPr>
                        <m:t>=5</m:t>
                      </m:r>
                    </m:oMath>
                  </m:oMathPara>
                </a14:m>
                <a:endParaRPr lang="en-US" altLang="zh-CN" sz="2200" b="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𝑀</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m:t>
                      </m:r>
                      <m:func>
                        <m:funcPr>
                          <m:ctrlPr>
                            <a:rPr lang="en-US" altLang="zh-CN" sz="2200" b="0" i="1" smtClean="0">
                              <a:latin typeface="Cambria Math" panose="02040503050406030204" pitchFamily="18" charset="0"/>
                              <a:ea typeface="微软雅黑" panose="020B0503020204020204" pitchFamily="34" charset="-122"/>
                            </a:rPr>
                          </m:ctrlPr>
                        </m:funcPr>
                        <m:fName>
                          <m:r>
                            <m:rPr>
                              <m:sty m:val="p"/>
                            </m:rPr>
                            <a:rPr lang="en-US" altLang="zh-CN" sz="2200" b="0" i="0" smtClean="0">
                              <a:latin typeface="Cambria Math" panose="02040503050406030204" pitchFamily="18" charset="0"/>
                              <a:ea typeface="微软雅黑" panose="020B0503020204020204" pitchFamily="34" charset="-122"/>
                            </a:rPr>
                            <m:t>max</m:t>
                          </m:r>
                        </m:fName>
                        <m:e>
                          <m:d>
                            <m:dPr>
                              <m:begChr m:val="{"/>
                              <m:endChr m:val="}"/>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𝑀</m:t>
                                  </m:r>
                                </m:e>
                                <m:sub>
                                  <m:r>
                                    <a:rPr lang="en-US" altLang="zh-CN" sz="2200" b="0" i="1" smtClean="0">
                                      <a:latin typeface="Cambria Math" panose="02040503050406030204" pitchFamily="18" charset="0"/>
                                      <a:ea typeface="微软雅黑" panose="020B0503020204020204" pitchFamily="34" charset="-122"/>
                                    </a:rPr>
                                    <m:t>3</m:t>
                                  </m:r>
                                </m:sub>
                              </m:sSub>
                              <m:r>
                                <a:rPr lang="en-US" altLang="zh-CN" sz="2200" b="0" i="1" smtClean="0">
                                  <a:latin typeface="Cambria Math" panose="02040503050406030204" pitchFamily="18" charset="0"/>
                                  <a:ea typeface="微软雅黑" panose="020B0503020204020204" pitchFamily="34" charset="-122"/>
                                </a:rPr>
                                <m:t>−2</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𝑟</m:t>
                                  </m:r>
                                </m:e>
                                <m:sub>
                                  <m:r>
                                    <a:rPr lang="en-US" altLang="zh-CN" sz="2200" b="0" i="1" smtClean="0">
                                      <a:latin typeface="Cambria Math" panose="02040503050406030204" pitchFamily="18" charset="0"/>
                                      <a:ea typeface="微软雅黑" panose="020B0503020204020204" pitchFamily="34" charset="-122"/>
                                    </a:rPr>
                                    <m:t>2</m:t>
                                  </m:r>
                                </m:sub>
                              </m:sSub>
                              <m:r>
                                <a:rPr lang="en-US" altLang="zh-CN" sz="2200" b="0" i="1" smtClean="0">
                                  <a:latin typeface="Cambria Math" panose="02040503050406030204" pitchFamily="18" charset="0"/>
                                  <a:ea typeface="微软雅黑" panose="020B0503020204020204" pitchFamily="34" charset="-122"/>
                                </a:rPr>
                                <m:t>, </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𝑀</m:t>
                                  </m:r>
                                </m:e>
                                <m:sub>
                                  <m:r>
                                    <a:rPr lang="en-US" altLang="zh-CN" sz="2200" b="0" i="1" smtClean="0">
                                      <a:latin typeface="Cambria Math" panose="02040503050406030204" pitchFamily="18" charset="0"/>
                                      <a:ea typeface="微软雅黑" panose="020B0503020204020204" pitchFamily="34" charset="-122"/>
                                    </a:rPr>
                                    <m:t>3</m:t>
                                  </m:r>
                                </m:sub>
                              </m:sSub>
                              <m:r>
                                <a:rPr lang="en-US" altLang="zh-CN" sz="2200" b="0" i="1" smtClean="0">
                                  <a:latin typeface="Cambria Math" panose="02040503050406030204" pitchFamily="18" charset="0"/>
                                  <a:ea typeface="微软雅黑" panose="020B0503020204020204" pitchFamily="34" charset="-122"/>
                                </a:rPr>
                                <m:t>−2</m:t>
                              </m:r>
                              <m:d>
                                <m:dPr>
                                  <m:ctrlPr>
                                    <a:rPr lang="en-US" altLang="zh-CN" sz="2200" b="0" i="1" smtClean="0">
                                      <a:latin typeface="Cambria Math" panose="02040503050406030204" pitchFamily="18" charset="0"/>
                                      <a:ea typeface="微软雅黑" panose="020B0503020204020204" pitchFamily="34" charset="-122"/>
                                    </a:rPr>
                                  </m:ctrlPr>
                                </m:dPr>
                                <m:e>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𝑀</m:t>
                                      </m:r>
                                    </m:e>
                                    <m:sub>
                                      <m:r>
                                        <a:rPr lang="en-US" altLang="zh-CN" sz="2200" b="0" i="1" smtClean="0">
                                          <a:latin typeface="Cambria Math" panose="02040503050406030204" pitchFamily="18" charset="0"/>
                                          <a:ea typeface="微软雅黑" panose="020B0503020204020204" pitchFamily="34" charset="-122"/>
                                        </a:rPr>
                                        <m:t>3</m:t>
                                      </m:r>
                                    </m:sub>
                                  </m:sSub>
                                  <m:r>
                                    <a:rPr lang="en-US" altLang="zh-CN" sz="2200" b="0" i="1" smtClean="0">
                                      <a:latin typeface="Cambria Math" panose="02040503050406030204" pitchFamily="18" charset="0"/>
                                      <a:ea typeface="微软雅黑" panose="020B0503020204020204" pitchFamily="34" charset="-122"/>
                                    </a:rPr>
                                    <m:t>−</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𝑟</m:t>
                                      </m:r>
                                    </m:e>
                                    <m:sub>
                                      <m:r>
                                        <a:rPr lang="en-US" altLang="zh-CN" sz="2200" b="0" i="1" smtClean="0">
                                          <a:latin typeface="Cambria Math" panose="02040503050406030204" pitchFamily="18" charset="0"/>
                                          <a:ea typeface="微软雅黑" panose="020B0503020204020204" pitchFamily="34" charset="-122"/>
                                        </a:rPr>
                                        <m:t>2</m:t>
                                      </m:r>
                                    </m:sub>
                                  </m:sSub>
                                </m:e>
                              </m:d>
                              <m:r>
                                <a:rPr lang="en-US" altLang="zh-CN" sz="2200" b="0" i="1" smtClean="0">
                                  <a:latin typeface="Cambria Math" panose="02040503050406030204" pitchFamily="18" charset="0"/>
                                  <a:ea typeface="微软雅黑" panose="020B0503020204020204" pitchFamily="34" charset="-122"/>
                                </a:rPr>
                                <m:t>, </m:t>
                              </m:r>
                              <m:sSub>
                                <m:sSubPr>
                                  <m:ctrlPr>
                                    <a:rPr lang="en-US" altLang="zh-CN" sz="2200" b="0" i="1" smtClean="0">
                                      <a:latin typeface="Cambria Math" panose="02040503050406030204" pitchFamily="18" charset="0"/>
                                      <a:ea typeface="微软雅黑" panose="020B0503020204020204" pitchFamily="34" charset="-122"/>
                                    </a:rPr>
                                  </m:ctrlPr>
                                </m:sSubPr>
                                <m:e>
                                  <m:r>
                                    <a:rPr lang="en-US" altLang="zh-CN" sz="2200" b="0" i="1" smtClean="0">
                                      <a:latin typeface="Cambria Math" panose="02040503050406030204" pitchFamily="18" charset="0"/>
                                      <a:ea typeface="微软雅黑" panose="020B0503020204020204" pitchFamily="34" charset="-122"/>
                                    </a:rPr>
                                    <m:t>𝑟</m:t>
                                  </m:r>
                                </m:e>
                                <m:sub>
                                  <m:r>
                                    <a:rPr lang="en-US" altLang="zh-CN" sz="2200" b="0" i="1" smtClean="0">
                                      <a:latin typeface="Cambria Math" panose="02040503050406030204" pitchFamily="18" charset="0"/>
                                      <a:ea typeface="微软雅黑" panose="020B0503020204020204" pitchFamily="34" charset="-122"/>
                                    </a:rPr>
                                    <m:t>2</m:t>
                                  </m:r>
                                </m:sub>
                              </m:sSub>
                            </m:e>
                          </m:d>
                        </m:e>
                      </m:func>
                    </m:oMath>
                  </m:oMathPara>
                </a14:m>
                <a:endParaRPr lang="en-US" altLang="zh-CN" sz="2200" b="0" i="1"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ea typeface="微软雅黑" panose="020B0503020204020204" pitchFamily="34" charset="-122"/>
                        </a:rPr>
                        <m:t>=</m:t>
                      </m:r>
                      <m:func>
                        <m:funcPr>
                          <m:ctrlPr>
                            <a:rPr lang="en-US" altLang="zh-CN" sz="2200" b="0" i="1" smtClean="0">
                              <a:latin typeface="Cambria Math" panose="02040503050406030204" pitchFamily="18" charset="0"/>
                              <a:ea typeface="微软雅黑" panose="020B0503020204020204" pitchFamily="34" charset="-122"/>
                            </a:rPr>
                          </m:ctrlPr>
                        </m:funcPr>
                        <m:fName>
                          <m:r>
                            <m:rPr>
                              <m:sty m:val="p"/>
                            </m:rPr>
                            <a:rPr lang="en-US" altLang="zh-CN" sz="2200" b="0" i="0" smtClean="0">
                              <a:latin typeface="Cambria Math" panose="02040503050406030204" pitchFamily="18" charset="0"/>
                              <a:ea typeface="微软雅黑" panose="020B0503020204020204" pitchFamily="34" charset="-122"/>
                            </a:rPr>
                            <m:t>max</m:t>
                          </m:r>
                        </m:fName>
                        <m:e>
                          <m:d>
                            <m:dPr>
                              <m:begChr m:val="{"/>
                              <m:endChr m:val="}"/>
                              <m:ctrlPr>
                                <a:rPr lang="en-US" altLang="zh-CN" sz="2200" b="0" i="1" smtClean="0">
                                  <a:latin typeface="Cambria Math" panose="02040503050406030204" pitchFamily="18" charset="0"/>
                                  <a:ea typeface="微软雅黑" panose="020B0503020204020204" pitchFamily="34" charset="-122"/>
                                </a:rPr>
                              </m:ctrlPr>
                            </m:dPr>
                            <m:e>
                              <m:r>
                                <a:rPr lang="en-US" altLang="zh-CN" sz="2200" b="0" i="1" smtClean="0">
                                  <a:latin typeface="Cambria Math" panose="02040503050406030204" pitchFamily="18" charset="0"/>
                                  <a:ea typeface="微软雅黑" panose="020B0503020204020204" pitchFamily="34" charset="-122"/>
                                </a:rPr>
                                <m:t>1,−1, 2</m:t>
                              </m:r>
                            </m:e>
                          </m:d>
                        </m:e>
                      </m:func>
                      <m:r>
                        <a:rPr lang="en-US" altLang="zh-CN" sz="2200" b="0" i="1" smtClean="0">
                          <a:latin typeface="Cambria Math" panose="02040503050406030204" pitchFamily="18" charset="0"/>
                          <a:ea typeface="微软雅黑" panose="020B0503020204020204" pitchFamily="34" charset="-122"/>
                        </a:rPr>
                        <m:t>=2≤</m:t>
                      </m:r>
                      <m:r>
                        <a:rPr lang="en-US" altLang="zh-CN" sz="2200" b="0" i="1" smtClean="0">
                          <a:latin typeface="Cambria Math" panose="02040503050406030204" pitchFamily="18" charset="0"/>
                          <a:ea typeface="微软雅黑" panose="020B0503020204020204" pitchFamily="34" charset="-122"/>
                        </a:rPr>
                        <m:t>𝑘</m:t>
                      </m:r>
                      <m:r>
                        <a:rPr lang="en-US" altLang="zh-CN" sz="2200" b="0" i="1" smtClean="0">
                          <a:latin typeface="Cambria Math" panose="02040503050406030204" pitchFamily="18" charset="0"/>
                          <a:ea typeface="微软雅黑" panose="020B0503020204020204" pitchFamily="34" charset="-122"/>
                        </a:rPr>
                        <m:t>=3</m:t>
                      </m:r>
                    </m:oMath>
                  </m:oMathPara>
                </a14:m>
                <a:endParaRPr lang="en-US" altLang="zh-CN" sz="2200" b="0" dirty="0">
                  <a:latin typeface="微软雅黑" panose="020B0503020204020204" pitchFamily="34" charset="-122"/>
                  <a:ea typeface="微软雅黑" panose="020B0503020204020204" pitchFamily="34" charset="-122"/>
                </a:endParaRPr>
              </a:p>
              <a:p>
                <a:r>
                  <a:rPr lang="zh-CN" altLang="en-US" sz="2200" b="0" dirty="0">
                    <a:latin typeface="微软雅黑" panose="020B0503020204020204" pitchFamily="34" charset="-122"/>
                    <a:ea typeface="微软雅黑" panose="020B0503020204020204" pitchFamily="34" charset="-122"/>
                  </a:rPr>
                  <a:t>满足条件</a:t>
                </a:r>
                <a:r>
                  <a:rPr lang="en-US" altLang="zh-CN" sz="2200" b="0" dirty="0">
                    <a:latin typeface="微软雅黑" panose="020B0503020204020204" pitchFamily="34" charset="-122"/>
                    <a:ea typeface="微软雅黑" panose="020B0503020204020204" pitchFamily="34" charset="-122"/>
                  </a:rPr>
                  <a:t> </a:t>
                </a:r>
              </a:p>
            </p:txBody>
          </p:sp>
        </mc:Choice>
        <mc:Fallback>
          <p:sp>
            <p:nvSpPr>
              <p:cNvPr id="35" name="文本框 34"/>
              <p:cNvSpPr txBox="1">
                <a:spLocks noRot="1" noChangeAspect="1" noMove="1" noResize="1" noEditPoints="1" noAdjustHandles="1" noChangeArrowheads="1" noChangeShapeType="1" noTextEdit="1"/>
              </p:cNvSpPr>
              <p:nvPr/>
            </p:nvSpPr>
            <p:spPr>
              <a:xfrm>
                <a:off x="6488785" y="4606099"/>
                <a:ext cx="5319470" cy="1446550"/>
              </a:xfrm>
              <a:prstGeom prst="rect">
                <a:avLst/>
              </a:prstGeom>
              <a:blipFill rotWithShape="1">
                <a:blip r:embed="rId4"/>
                <a:stretch>
                  <a:fillRect l="-1489" b="-7595"/>
                </a:stretch>
              </a:blipFill>
            </p:spPr>
            <p:txBody>
              <a:bodyPr/>
              <a:lstStyle/>
              <a:p>
                <a:r>
                  <a:rPr lang="zh-CN" altLang="en-US">
                    <a:noFill/>
                  </a:rPr>
                  <a:t> </a:t>
                </a:r>
                <a:endParaRPr lang="zh-CN" altLang="en-US">
                  <a:noFill/>
                </a:endParaRPr>
              </a:p>
            </p:txBody>
          </p:sp>
        </mc:Fallback>
      </mc:AlternateContent>
      <p:sp>
        <p:nvSpPr>
          <p:cNvPr id="39" name="矩形 38"/>
          <p:cNvSpPr/>
          <p:nvPr/>
        </p:nvSpPr>
        <p:spPr>
          <a:xfrm>
            <a:off x="3201389" y="3156325"/>
            <a:ext cx="1768818" cy="400110"/>
          </a:xfrm>
          <a:prstGeom prst="rect">
            <a:avLst/>
          </a:prstGeom>
          <a:solidFill>
            <a:srgbClr val="FFFF00"/>
          </a:solid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解决网格效应</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0" name="矩形 39"/>
          <p:cNvSpPr/>
          <p:nvPr/>
        </p:nvSpPr>
        <p:spPr>
          <a:xfrm>
            <a:off x="3093138" y="4576200"/>
            <a:ext cx="2340816" cy="400110"/>
          </a:xfrm>
          <a:prstGeom prst="rect">
            <a:avLst/>
          </a:prstGeom>
          <a:solidFill>
            <a:srgbClr val="FFFF00"/>
          </a:solid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同时捕获远近信息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4889480"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满足</a:t>
            </a:r>
            <a:r>
              <a:rPr lang="en-US" altLang="zh-CN" sz="2400" b="1" dirty="0">
                <a:solidFill>
                  <a:srgbClr val="0000FF"/>
                </a:solidFill>
                <a:latin typeface="微软雅黑" panose="020B0503020204020204" pitchFamily="34" charset="-122"/>
                <a:ea typeface="微软雅黑" panose="020B0503020204020204" pitchFamily="34" charset="-122"/>
                <a:cs typeface="+mj-cs"/>
              </a:rPr>
              <a:t>HDC</a:t>
            </a:r>
            <a:r>
              <a:rPr lang="zh-CN" altLang="en-US" sz="2400" b="1" dirty="0">
                <a:solidFill>
                  <a:srgbClr val="0000FF"/>
                </a:solidFill>
                <a:latin typeface="微软雅黑" panose="020B0503020204020204" pitchFamily="34" charset="-122"/>
                <a:ea typeface="微软雅黑" panose="020B0503020204020204" pitchFamily="34" charset="-122"/>
                <a:cs typeface="+mj-cs"/>
              </a:rPr>
              <a:t>条件的空洞卷积叠加演示</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grpSp>
        <p:nvGrpSpPr>
          <p:cNvPr id="2" name="组合 1"/>
          <p:cNvGrpSpPr/>
          <p:nvPr/>
        </p:nvGrpSpPr>
        <p:grpSpPr>
          <a:xfrm>
            <a:off x="678455" y="1751907"/>
            <a:ext cx="4612806" cy="4612806"/>
            <a:chOff x="2163126" y="1742074"/>
            <a:chExt cx="4612806" cy="4612806"/>
          </a:xfrm>
        </p:grpSpPr>
        <p:sp>
          <p:nvSpPr>
            <p:cNvPr id="23" name="矩形 22"/>
            <p:cNvSpPr/>
            <p:nvPr/>
          </p:nvSpPr>
          <p:spPr bwMode="auto">
            <a:xfrm>
              <a:off x="2163126" y="174207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8" name="矩形 27"/>
            <p:cNvSpPr/>
            <p:nvPr/>
          </p:nvSpPr>
          <p:spPr bwMode="auto">
            <a:xfrm>
              <a:off x="2582472"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29" name="矩形 28"/>
            <p:cNvSpPr/>
            <p:nvPr/>
          </p:nvSpPr>
          <p:spPr bwMode="auto">
            <a:xfrm>
              <a:off x="3001818"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0" name="矩形 29"/>
            <p:cNvSpPr/>
            <p:nvPr/>
          </p:nvSpPr>
          <p:spPr bwMode="auto">
            <a:xfrm>
              <a:off x="3421164"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1" name="矩形 30"/>
            <p:cNvSpPr/>
            <p:nvPr/>
          </p:nvSpPr>
          <p:spPr bwMode="auto">
            <a:xfrm>
              <a:off x="3840510"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2" name="矩形 31"/>
            <p:cNvSpPr/>
            <p:nvPr/>
          </p:nvSpPr>
          <p:spPr bwMode="auto">
            <a:xfrm>
              <a:off x="4259856" y="174207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3" name="矩形 32"/>
            <p:cNvSpPr/>
            <p:nvPr/>
          </p:nvSpPr>
          <p:spPr bwMode="auto">
            <a:xfrm>
              <a:off x="4679202"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6" name="矩形 35"/>
            <p:cNvSpPr/>
            <p:nvPr/>
          </p:nvSpPr>
          <p:spPr bwMode="auto">
            <a:xfrm>
              <a:off x="5098548"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7" name="矩形 36"/>
            <p:cNvSpPr/>
            <p:nvPr/>
          </p:nvSpPr>
          <p:spPr bwMode="auto">
            <a:xfrm>
              <a:off x="5517894"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8" name="矩形 37"/>
            <p:cNvSpPr/>
            <p:nvPr/>
          </p:nvSpPr>
          <p:spPr bwMode="auto">
            <a:xfrm>
              <a:off x="5937240" y="174207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1" name="矩形 40"/>
            <p:cNvSpPr/>
            <p:nvPr/>
          </p:nvSpPr>
          <p:spPr bwMode="auto">
            <a:xfrm>
              <a:off x="6356586" y="174207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2" name="矩形 41"/>
            <p:cNvSpPr/>
            <p:nvPr/>
          </p:nvSpPr>
          <p:spPr bwMode="auto">
            <a:xfrm>
              <a:off x="2163126"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3" name="矩形 42"/>
            <p:cNvSpPr/>
            <p:nvPr/>
          </p:nvSpPr>
          <p:spPr bwMode="auto">
            <a:xfrm>
              <a:off x="2582472"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4" name="矩形 43"/>
            <p:cNvSpPr/>
            <p:nvPr/>
          </p:nvSpPr>
          <p:spPr bwMode="auto">
            <a:xfrm>
              <a:off x="3001818"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5" name="矩形 44"/>
            <p:cNvSpPr/>
            <p:nvPr/>
          </p:nvSpPr>
          <p:spPr bwMode="auto">
            <a:xfrm>
              <a:off x="3421164"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6" name="矩形 45"/>
            <p:cNvSpPr/>
            <p:nvPr/>
          </p:nvSpPr>
          <p:spPr bwMode="auto">
            <a:xfrm>
              <a:off x="3840510"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7" name="矩形 46"/>
            <p:cNvSpPr/>
            <p:nvPr/>
          </p:nvSpPr>
          <p:spPr bwMode="auto">
            <a:xfrm>
              <a:off x="4259856"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8" name="矩形 47"/>
            <p:cNvSpPr/>
            <p:nvPr/>
          </p:nvSpPr>
          <p:spPr bwMode="auto">
            <a:xfrm>
              <a:off x="4679202"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49" name="矩形 48"/>
            <p:cNvSpPr/>
            <p:nvPr/>
          </p:nvSpPr>
          <p:spPr bwMode="auto">
            <a:xfrm>
              <a:off x="5098548"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0" name="矩形 49"/>
            <p:cNvSpPr/>
            <p:nvPr/>
          </p:nvSpPr>
          <p:spPr bwMode="auto">
            <a:xfrm>
              <a:off x="5517894"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1" name="矩形 50"/>
            <p:cNvSpPr/>
            <p:nvPr/>
          </p:nvSpPr>
          <p:spPr bwMode="auto">
            <a:xfrm>
              <a:off x="5937240"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2" name="矩形 51"/>
            <p:cNvSpPr/>
            <p:nvPr/>
          </p:nvSpPr>
          <p:spPr bwMode="auto">
            <a:xfrm>
              <a:off x="6356586" y="216142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3" name="矩形 52"/>
            <p:cNvSpPr/>
            <p:nvPr/>
          </p:nvSpPr>
          <p:spPr bwMode="auto">
            <a:xfrm>
              <a:off x="2163126"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4" name="矩形 53"/>
            <p:cNvSpPr/>
            <p:nvPr/>
          </p:nvSpPr>
          <p:spPr bwMode="auto">
            <a:xfrm>
              <a:off x="2582472"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5" name="矩形 54"/>
            <p:cNvSpPr/>
            <p:nvPr/>
          </p:nvSpPr>
          <p:spPr bwMode="auto">
            <a:xfrm>
              <a:off x="3001818"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6" name="矩形 55"/>
            <p:cNvSpPr/>
            <p:nvPr/>
          </p:nvSpPr>
          <p:spPr bwMode="auto">
            <a:xfrm>
              <a:off x="3421164"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7" name="矩形 56"/>
            <p:cNvSpPr/>
            <p:nvPr/>
          </p:nvSpPr>
          <p:spPr bwMode="auto">
            <a:xfrm>
              <a:off x="3840510"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8" name="矩形 57"/>
            <p:cNvSpPr/>
            <p:nvPr/>
          </p:nvSpPr>
          <p:spPr bwMode="auto">
            <a:xfrm>
              <a:off x="4259856"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59" name="矩形 58"/>
            <p:cNvSpPr/>
            <p:nvPr/>
          </p:nvSpPr>
          <p:spPr bwMode="auto">
            <a:xfrm>
              <a:off x="4679202"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0" name="矩形 59"/>
            <p:cNvSpPr/>
            <p:nvPr/>
          </p:nvSpPr>
          <p:spPr bwMode="auto">
            <a:xfrm>
              <a:off x="5098548"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1" name="矩形 60"/>
            <p:cNvSpPr/>
            <p:nvPr/>
          </p:nvSpPr>
          <p:spPr bwMode="auto">
            <a:xfrm>
              <a:off x="5517894"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2" name="矩形 61"/>
            <p:cNvSpPr/>
            <p:nvPr/>
          </p:nvSpPr>
          <p:spPr bwMode="auto">
            <a:xfrm>
              <a:off x="5937240"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3" name="矩形 62"/>
            <p:cNvSpPr/>
            <p:nvPr/>
          </p:nvSpPr>
          <p:spPr bwMode="auto">
            <a:xfrm>
              <a:off x="6356586" y="258076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4" name="矩形 63"/>
            <p:cNvSpPr/>
            <p:nvPr/>
          </p:nvSpPr>
          <p:spPr bwMode="auto">
            <a:xfrm>
              <a:off x="2163126"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5" name="矩形 64"/>
            <p:cNvSpPr/>
            <p:nvPr/>
          </p:nvSpPr>
          <p:spPr bwMode="auto">
            <a:xfrm>
              <a:off x="2582472"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6" name="矩形 65"/>
            <p:cNvSpPr/>
            <p:nvPr/>
          </p:nvSpPr>
          <p:spPr bwMode="auto">
            <a:xfrm>
              <a:off x="3001818"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7" name="矩形 66"/>
            <p:cNvSpPr/>
            <p:nvPr/>
          </p:nvSpPr>
          <p:spPr bwMode="auto">
            <a:xfrm>
              <a:off x="3421164"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8" name="矩形 67"/>
            <p:cNvSpPr/>
            <p:nvPr/>
          </p:nvSpPr>
          <p:spPr bwMode="auto">
            <a:xfrm>
              <a:off x="3840510"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69" name="矩形 68"/>
            <p:cNvSpPr/>
            <p:nvPr/>
          </p:nvSpPr>
          <p:spPr bwMode="auto">
            <a:xfrm>
              <a:off x="4259856"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0" name="矩形 69"/>
            <p:cNvSpPr/>
            <p:nvPr/>
          </p:nvSpPr>
          <p:spPr bwMode="auto">
            <a:xfrm>
              <a:off x="4679202"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1" name="矩形 70"/>
            <p:cNvSpPr/>
            <p:nvPr/>
          </p:nvSpPr>
          <p:spPr bwMode="auto">
            <a:xfrm>
              <a:off x="5098548"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2" name="矩形 71"/>
            <p:cNvSpPr/>
            <p:nvPr/>
          </p:nvSpPr>
          <p:spPr bwMode="auto">
            <a:xfrm>
              <a:off x="5517894"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3" name="矩形 72"/>
            <p:cNvSpPr/>
            <p:nvPr/>
          </p:nvSpPr>
          <p:spPr bwMode="auto">
            <a:xfrm>
              <a:off x="5937240"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4" name="矩形 73"/>
            <p:cNvSpPr/>
            <p:nvPr/>
          </p:nvSpPr>
          <p:spPr bwMode="auto">
            <a:xfrm>
              <a:off x="6356586" y="300011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5" name="矩形 74"/>
            <p:cNvSpPr/>
            <p:nvPr/>
          </p:nvSpPr>
          <p:spPr bwMode="auto">
            <a:xfrm>
              <a:off x="2163126"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6" name="矩形 75"/>
            <p:cNvSpPr/>
            <p:nvPr/>
          </p:nvSpPr>
          <p:spPr bwMode="auto">
            <a:xfrm>
              <a:off x="2582472"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7" name="矩形 76"/>
            <p:cNvSpPr/>
            <p:nvPr/>
          </p:nvSpPr>
          <p:spPr bwMode="auto">
            <a:xfrm>
              <a:off x="3001818"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8" name="矩形 77"/>
            <p:cNvSpPr/>
            <p:nvPr/>
          </p:nvSpPr>
          <p:spPr bwMode="auto">
            <a:xfrm>
              <a:off x="3421164"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79" name="矩形 78"/>
            <p:cNvSpPr/>
            <p:nvPr/>
          </p:nvSpPr>
          <p:spPr bwMode="auto">
            <a:xfrm>
              <a:off x="3840510"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0" name="矩形 79"/>
            <p:cNvSpPr/>
            <p:nvPr/>
          </p:nvSpPr>
          <p:spPr bwMode="auto">
            <a:xfrm>
              <a:off x="4259856"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1" name="矩形 80"/>
            <p:cNvSpPr/>
            <p:nvPr/>
          </p:nvSpPr>
          <p:spPr bwMode="auto">
            <a:xfrm>
              <a:off x="4679202"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2" name="矩形 81"/>
            <p:cNvSpPr/>
            <p:nvPr/>
          </p:nvSpPr>
          <p:spPr bwMode="auto">
            <a:xfrm>
              <a:off x="5098548"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3" name="矩形 82"/>
            <p:cNvSpPr/>
            <p:nvPr/>
          </p:nvSpPr>
          <p:spPr bwMode="auto">
            <a:xfrm>
              <a:off x="5517894"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4" name="矩形 83"/>
            <p:cNvSpPr/>
            <p:nvPr/>
          </p:nvSpPr>
          <p:spPr bwMode="auto">
            <a:xfrm>
              <a:off x="5937240"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5" name="矩形 84"/>
            <p:cNvSpPr/>
            <p:nvPr/>
          </p:nvSpPr>
          <p:spPr bwMode="auto">
            <a:xfrm>
              <a:off x="6356586" y="341945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6" name="矩形 85"/>
            <p:cNvSpPr/>
            <p:nvPr/>
          </p:nvSpPr>
          <p:spPr bwMode="auto">
            <a:xfrm>
              <a:off x="2163126" y="383880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87" name="矩形 86"/>
            <p:cNvSpPr/>
            <p:nvPr/>
          </p:nvSpPr>
          <p:spPr bwMode="auto">
            <a:xfrm>
              <a:off x="2582472"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8" name="矩形 87"/>
            <p:cNvSpPr/>
            <p:nvPr/>
          </p:nvSpPr>
          <p:spPr bwMode="auto">
            <a:xfrm>
              <a:off x="3001818"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89" name="矩形 88"/>
            <p:cNvSpPr/>
            <p:nvPr/>
          </p:nvSpPr>
          <p:spPr bwMode="auto">
            <a:xfrm>
              <a:off x="3421164"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0" name="矩形 89"/>
            <p:cNvSpPr/>
            <p:nvPr/>
          </p:nvSpPr>
          <p:spPr bwMode="auto">
            <a:xfrm>
              <a:off x="3840510"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1" name="矩形 90"/>
            <p:cNvSpPr/>
            <p:nvPr/>
          </p:nvSpPr>
          <p:spPr bwMode="auto">
            <a:xfrm>
              <a:off x="4259856" y="3838804"/>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92" name="矩形 91"/>
            <p:cNvSpPr/>
            <p:nvPr/>
          </p:nvSpPr>
          <p:spPr bwMode="auto">
            <a:xfrm>
              <a:off x="4679202"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3" name="矩形 92"/>
            <p:cNvSpPr/>
            <p:nvPr/>
          </p:nvSpPr>
          <p:spPr bwMode="auto">
            <a:xfrm>
              <a:off x="5098548"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4" name="矩形 93"/>
            <p:cNvSpPr/>
            <p:nvPr/>
          </p:nvSpPr>
          <p:spPr bwMode="auto">
            <a:xfrm>
              <a:off x="5517894"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5" name="矩形 94"/>
            <p:cNvSpPr/>
            <p:nvPr/>
          </p:nvSpPr>
          <p:spPr bwMode="auto">
            <a:xfrm>
              <a:off x="5937240" y="383880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6" name="矩形 95"/>
            <p:cNvSpPr/>
            <p:nvPr/>
          </p:nvSpPr>
          <p:spPr bwMode="auto">
            <a:xfrm>
              <a:off x="6356586" y="383880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97" name="矩形 96"/>
            <p:cNvSpPr/>
            <p:nvPr/>
          </p:nvSpPr>
          <p:spPr bwMode="auto">
            <a:xfrm>
              <a:off x="2163126"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8" name="矩形 97"/>
            <p:cNvSpPr/>
            <p:nvPr/>
          </p:nvSpPr>
          <p:spPr bwMode="auto">
            <a:xfrm>
              <a:off x="2582472"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99" name="矩形 98"/>
            <p:cNvSpPr/>
            <p:nvPr/>
          </p:nvSpPr>
          <p:spPr bwMode="auto">
            <a:xfrm>
              <a:off x="3001818"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0" name="矩形 99"/>
            <p:cNvSpPr/>
            <p:nvPr/>
          </p:nvSpPr>
          <p:spPr bwMode="auto">
            <a:xfrm>
              <a:off x="3421164"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1" name="矩形 100"/>
            <p:cNvSpPr/>
            <p:nvPr/>
          </p:nvSpPr>
          <p:spPr bwMode="auto">
            <a:xfrm>
              <a:off x="3840510"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2" name="矩形 101"/>
            <p:cNvSpPr/>
            <p:nvPr/>
          </p:nvSpPr>
          <p:spPr bwMode="auto">
            <a:xfrm>
              <a:off x="4259856"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3" name="矩形 102"/>
            <p:cNvSpPr/>
            <p:nvPr/>
          </p:nvSpPr>
          <p:spPr bwMode="auto">
            <a:xfrm>
              <a:off x="4679202"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4" name="矩形 103"/>
            <p:cNvSpPr/>
            <p:nvPr/>
          </p:nvSpPr>
          <p:spPr bwMode="auto">
            <a:xfrm>
              <a:off x="5098548"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5" name="矩形 104"/>
            <p:cNvSpPr/>
            <p:nvPr/>
          </p:nvSpPr>
          <p:spPr bwMode="auto">
            <a:xfrm>
              <a:off x="5517894"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6" name="矩形 105"/>
            <p:cNvSpPr/>
            <p:nvPr/>
          </p:nvSpPr>
          <p:spPr bwMode="auto">
            <a:xfrm>
              <a:off x="5937240"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7" name="矩形 106"/>
            <p:cNvSpPr/>
            <p:nvPr/>
          </p:nvSpPr>
          <p:spPr bwMode="auto">
            <a:xfrm>
              <a:off x="6356586" y="425815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8" name="矩形 107"/>
            <p:cNvSpPr/>
            <p:nvPr/>
          </p:nvSpPr>
          <p:spPr bwMode="auto">
            <a:xfrm>
              <a:off x="2163126"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09" name="矩形 108"/>
            <p:cNvSpPr/>
            <p:nvPr/>
          </p:nvSpPr>
          <p:spPr bwMode="auto">
            <a:xfrm>
              <a:off x="2582472"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0" name="矩形 109"/>
            <p:cNvSpPr/>
            <p:nvPr/>
          </p:nvSpPr>
          <p:spPr bwMode="auto">
            <a:xfrm>
              <a:off x="3001818"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1" name="矩形 110"/>
            <p:cNvSpPr/>
            <p:nvPr/>
          </p:nvSpPr>
          <p:spPr bwMode="auto">
            <a:xfrm>
              <a:off x="3421164"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2" name="矩形 111"/>
            <p:cNvSpPr/>
            <p:nvPr/>
          </p:nvSpPr>
          <p:spPr bwMode="auto">
            <a:xfrm>
              <a:off x="3840510"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3" name="矩形 112"/>
            <p:cNvSpPr/>
            <p:nvPr/>
          </p:nvSpPr>
          <p:spPr bwMode="auto">
            <a:xfrm>
              <a:off x="4259856"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4" name="矩形 113"/>
            <p:cNvSpPr/>
            <p:nvPr/>
          </p:nvSpPr>
          <p:spPr bwMode="auto">
            <a:xfrm>
              <a:off x="4679202"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5" name="矩形 114"/>
            <p:cNvSpPr/>
            <p:nvPr/>
          </p:nvSpPr>
          <p:spPr bwMode="auto">
            <a:xfrm>
              <a:off x="5098548"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6" name="矩形 115"/>
            <p:cNvSpPr/>
            <p:nvPr/>
          </p:nvSpPr>
          <p:spPr bwMode="auto">
            <a:xfrm>
              <a:off x="5517894"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7" name="矩形 116"/>
            <p:cNvSpPr/>
            <p:nvPr/>
          </p:nvSpPr>
          <p:spPr bwMode="auto">
            <a:xfrm>
              <a:off x="5937240"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8" name="矩形 117"/>
            <p:cNvSpPr/>
            <p:nvPr/>
          </p:nvSpPr>
          <p:spPr bwMode="auto">
            <a:xfrm>
              <a:off x="6356586" y="467749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19" name="矩形 118"/>
            <p:cNvSpPr/>
            <p:nvPr/>
          </p:nvSpPr>
          <p:spPr bwMode="auto">
            <a:xfrm>
              <a:off x="2163126"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0" name="矩形 119"/>
            <p:cNvSpPr/>
            <p:nvPr/>
          </p:nvSpPr>
          <p:spPr bwMode="auto">
            <a:xfrm>
              <a:off x="2582472"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1" name="矩形 120"/>
            <p:cNvSpPr/>
            <p:nvPr/>
          </p:nvSpPr>
          <p:spPr bwMode="auto">
            <a:xfrm>
              <a:off x="3001818"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2" name="矩形 121"/>
            <p:cNvSpPr/>
            <p:nvPr/>
          </p:nvSpPr>
          <p:spPr bwMode="auto">
            <a:xfrm>
              <a:off x="3421164"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3" name="矩形 122"/>
            <p:cNvSpPr/>
            <p:nvPr/>
          </p:nvSpPr>
          <p:spPr bwMode="auto">
            <a:xfrm>
              <a:off x="3840510"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4" name="矩形 123"/>
            <p:cNvSpPr/>
            <p:nvPr/>
          </p:nvSpPr>
          <p:spPr bwMode="auto">
            <a:xfrm>
              <a:off x="4259856"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5" name="矩形 124"/>
            <p:cNvSpPr/>
            <p:nvPr/>
          </p:nvSpPr>
          <p:spPr bwMode="auto">
            <a:xfrm>
              <a:off x="4679202"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6" name="矩形 125"/>
            <p:cNvSpPr/>
            <p:nvPr/>
          </p:nvSpPr>
          <p:spPr bwMode="auto">
            <a:xfrm>
              <a:off x="5098548"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7" name="矩形 126"/>
            <p:cNvSpPr/>
            <p:nvPr/>
          </p:nvSpPr>
          <p:spPr bwMode="auto">
            <a:xfrm>
              <a:off x="5517894"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8" name="矩形 127"/>
            <p:cNvSpPr/>
            <p:nvPr/>
          </p:nvSpPr>
          <p:spPr bwMode="auto">
            <a:xfrm>
              <a:off x="5937240"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29" name="矩形 128"/>
            <p:cNvSpPr/>
            <p:nvPr/>
          </p:nvSpPr>
          <p:spPr bwMode="auto">
            <a:xfrm>
              <a:off x="6356586" y="509684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0" name="矩形 129"/>
            <p:cNvSpPr/>
            <p:nvPr/>
          </p:nvSpPr>
          <p:spPr bwMode="auto">
            <a:xfrm>
              <a:off x="2163126"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1" name="矩形 130"/>
            <p:cNvSpPr/>
            <p:nvPr/>
          </p:nvSpPr>
          <p:spPr bwMode="auto">
            <a:xfrm>
              <a:off x="2582472"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2" name="矩形 131"/>
            <p:cNvSpPr/>
            <p:nvPr/>
          </p:nvSpPr>
          <p:spPr bwMode="auto">
            <a:xfrm>
              <a:off x="3001818"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3" name="矩形 132"/>
            <p:cNvSpPr/>
            <p:nvPr/>
          </p:nvSpPr>
          <p:spPr bwMode="auto">
            <a:xfrm>
              <a:off x="3421164"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4" name="矩形 133"/>
            <p:cNvSpPr/>
            <p:nvPr/>
          </p:nvSpPr>
          <p:spPr bwMode="auto">
            <a:xfrm>
              <a:off x="3840510"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5" name="矩形 134"/>
            <p:cNvSpPr/>
            <p:nvPr/>
          </p:nvSpPr>
          <p:spPr bwMode="auto">
            <a:xfrm>
              <a:off x="4259856"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6" name="矩形 135"/>
            <p:cNvSpPr/>
            <p:nvPr/>
          </p:nvSpPr>
          <p:spPr bwMode="auto">
            <a:xfrm>
              <a:off x="4679202"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7" name="矩形 136"/>
            <p:cNvSpPr/>
            <p:nvPr/>
          </p:nvSpPr>
          <p:spPr bwMode="auto">
            <a:xfrm>
              <a:off x="5098548"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8" name="矩形 137"/>
            <p:cNvSpPr/>
            <p:nvPr/>
          </p:nvSpPr>
          <p:spPr bwMode="auto">
            <a:xfrm>
              <a:off x="5517894"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39" name="矩形 138"/>
            <p:cNvSpPr/>
            <p:nvPr/>
          </p:nvSpPr>
          <p:spPr bwMode="auto">
            <a:xfrm>
              <a:off x="5937240"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0" name="矩形 139"/>
            <p:cNvSpPr/>
            <p:nvPr/>
          </p:nvSpPr>
          <p:spPr bwMode="auto">
            <a:xfrm>
              <a:off x="6356586" y="551618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1" name="矩形 140"/>
            <p:cNvSpPr/>
            <p:nvPr/>
          </p:nvSpPr>
          <p:spPr bwMode="auto">
            <a:xfrm>
              <a:off x="2163126" y="593553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142" name="矩形 141"/>
            <p:cNvSpPr/>
            <p:nvPr/>
          </p:nvSpPr>
          <p:spPr bwMode="auto">
            <a:xfrm>
              <a:off x="2582472"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3" name="矩形 142"/>
            <p:cNvSpPr/>
            <p:nvPr/>
          </p:nvSpPr>
          <p:spPr bwMode="auto">
            <a:xfrm>
              <a:off x="3001818"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4" name="矩形 143"/>
            <p:cNvSpPr/>
            <p:nvPr/>
          </p:nvSpPr>
          <p:spPr bwMode="auto">
            <a:xfrm>
              <a:off x="3421164"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5" name="矩形 144"/>
            <p:cNvSpPr/>
            <p:nvPr/>
          </p:nvSpPr>
          <p:spPr bwMode="auto">
            <a:xfrm>
              <a:off x="3840510"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6" name="矩形 145"/>
            <p:cNvSpPr/>
            <p:nvPr/>
          </p:nvSpPr>
          <p:spPr bwMode="auto">
            <a:xfrm>
              <a:off x="4259856" y="593553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7" name="矩形 146"/>
            <p:cNvSpPr/>
            <p:nvPr/>
          </p:nvSpPr>
          <p:spPr bwMode="auto">
            <a:xfrm>
              <a:off x="4679202"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8" name="矩形 147"/>
            <p:cNvSpPr/>
            <p:nvPr/>
          </p:nvSpPr>
          <p:spPr bwMode="auto">
            <a:xfrm>
              <a:off x="5098548"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49" name="矩形 148"/>
            <p:cNvSpPr/>
            <p:nvPr/>
          </p:nvSpPr>
          <p:spPr bwMode="auto">
            <a:xfrm>
              <a:off x="5517894"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50" name="矩形 149"/>
            <p:cNvSpPr/>
            <p:nvPr/>
          </p:nvSpPr>
          <p:spPr bwMode="auto">
            <a:xfrm>
              <a:off x="5937240" y="593553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151" name="矩形 150"/>
            <p:cNvSpPr/>
            <p:nvPr/>
          </p:nvSpPr>
          <p:spPr bwMode="auto">
            <a:xfrm>
              <a:off x="6356586" y="593553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grpSp>
      <p:sp>
        <p:nvSpPr>
          <p:cNvPr id="156" name="矩形 155"/>
          <p:cNvSpPr/>
          <p:nvPr/>
        </p:nvSpPr>
        <p:spPr>
          <a:xfrm>
            <a:off x="6237878" y="1175673"/>
            <a:ext cx="563635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dilation rate [1, 2, 5] with 3 x 3 kernel</a:t>
            </a:r>
            <a:endParaRPr lang="zh-CN" altLang="en-US" sz="2400" dirty="0">
              <a:latin typeface="微软雅黑" panose="020B0503020204020204" pitchFamily="34" charset="-122"/>
              <a:ea typeface="微软雅黑" panose="020B0503020204020204" pitchFamily="34" charset="-122"/>
            </a:endParaRPr>
          </a:p>
        </p:txBody>
      </p:sp>
      <p:sp>
        <p:nvSpPr>
          <p:cNvPr id="157" name="矩形 156"/>
          <p:cNvSpPr/>
          <p:nvPr/>
        </p:nvSpPr>
        <p:spPr>
          <a:xfrm>
            <a:off x="6237878" y="2380926"/>
            <a:ext cx="277830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当前为最后一层的情况</a:t>
            </a:r>
            <a:endParaRPr lang="en-US" altLang="zh-CN" dirty="0">
              <a:latin typeface="微软雅黑" panose="020B0503020204020204" pitchFamily="34" charset="-122"/>
              <a:ea typeface="微软雅黑" panose="020B0503020204020204" pitchFamily="34" charset="-122"/>
            </a:endParaRPr>
          </a:p>
        </p:txBody>
      </p:sp>
      <p:sp>
        <p:nvSpPr>
          <p:cNvPr id="158" name="矩形 157"/>
          <p:cNvSpPr/>
          <p:nvPr/>
        </p:nvSpPr>
        <p:spPr>
          <a:xfrm>
            <a:off x="6237878" y="3266469"/>
            <a:ext cx="4523527"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个带颜色的点为</a:t>
            </a:r>
            <a:r>
              <a:rPr lang="en-US" altLang="zh-CN" dirty="0" err="1">
                <a:latin typeface="微软雅黑" panose="020B0503020204020204" pitchFamily="34" charset="-122"/>
                <a:ea typeface="微软雅黑" panose="020B0503020204020204" pitchFamily="34" charset="-122"/>
              </a:rPr>
              <a:t>dalition</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的卷积核</a:t>
            </a:r>
            <a:endParaRPr lang="zh-CN" altLang="en-US" dirty="0">
              <a:latin typeface="微软雅黑" panose="020B0503020204020204" pitchFamily="34" charset="-122"/>
              <a:ea typeface="微软雅黑" panose="020B0503020204020204" pitchFamily="34" charset="-122"/>
            </a:endParaRPr>
          </a:p>
        </p:txBody>
      </p:sp>
      <p:sp>
        <p:nvSpPr>
          <p:cNvPr id="159" name="矩形 158"/>
          <p:cNvSpPr/>
          <p:nvPr/>
        </p:nvSpPr>
        <p:spPr>
          <a:xfrm>
            <a:off x="6237878" y="4152011"/>
            <a:ext cx="465626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红点为卷积后的结果，意味着红点获取了带颜色的</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个点的信息</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卷积神经网络</a:t>
            </a:r>
            <a:endParaRPr lang="zh-CN" altLang="en-US"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610597" y="1290751"/>
            <a:ext cx="4170771" cy="4724803"/>
          </a:xfrm>
          <a:prstGeom prst="rect">
            <a:avLst/>
          </a:prstGeom>
          <a:noFill/>
        </p:spPr>
        <p:txBody>
          <a:bodyPr wrap="square" rtlCol="0">
            <a:noAutofit/>
          </a:bodyPr>
          <a:lstStyle/>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卷积神经网络基本概念</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卷积运算</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填充</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步幅</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多通道输入和输出</a:t>
            </a:r>
            <a:endParaRPr lang="en-US" altLang="zh-CN" sz="2800" dirty="0">
              <a:solidFill>
                <a:srgbClr val="000000"/>
              </a:solidFill>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solidFill>
                  <a:srgbClr val="000000"/>
                </a:solidFill>
                <a:latin typeface="微软雅黑" panose="020B0503020204020204" pitchFamily="34" charset="-122"/>
                <a:ea typeface="微软雅黑" panose="020B0503020204020204" pitchFamily="34" charset="-122"/>
              </a:rPr>
              <a:t>池化</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10632" y="1290751"/>
            <a:ext cx="4335601" cy="4008277"/>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卷积神经网络（</a:t>
            </a:r>
            <a:r>
              <a:rPr lang="en-US" altLang="zh-CN" sz="2800" dirty="0">
                <a:latin typeface="微软雅黑" panose="020B0503020204020204" pitchFamily="34" charset="-122"/>
                <a:ea typeface="微软雅黑" panose="020B0503020204020204" pitchFamily="34" charset="-122"/>
              </a:rPr>
              <a:t>CNN</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一维卷积</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用于时序数据</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二维卷积</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用于网格数据（如图片）</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Clr>
                <a:srgbClr val="0000FF"/>
              </a:buClr>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三维卷积</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用于时空数据</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1000"/>
                                  </p:iterate>
                                  <p:childTnLst>
                                    <p:set>
                                      <p:cBhvr override="childStyle">
                                        <p:cTn id="6" dur="500" fill="hold"/>
                                        <p:tgtEl>
                                          <p:spTgt spid="2">
                                            <p:txEl>
                                              <p:pRg st="3" end="3"/>
                                            </p:txEl>
                                          </p:spTgt>
                                        </p:tgtEl>
                                        <p:attrNameLst>
                                          <p:attrName>style.color</p:attrName>
                                        </p:attrNameLst>
                                      </p:cBhvr>
                                      <p:to>
                                        <p:clrVal>
                                          <a:srgbClr val="FF0000"/>
                                        </p:clrVal>
                                      </p:to>
                                    </p:set>
                                    <p:set>
                                      <p:cBhvr>
                                        <p:cTn id="7" dur="500" fill="hold"/>
                                        <p:tgtEl>
                                          <p:spTgt spid="2">
                                            <p:txEl>
                                              <p:pRg st="3" end="3"/>
                                            </p:txEl>
                                          </p:spTgt>
                                        </p:tgtEl>
                                        <p:attrNameLst>
                                          <p:attrName>fillcolor</p:attrName>
                                        </p:attrNameLst>
                                      </p:cBhvr>
                                      <p:to>
                                        <p:clrVal>
                                          <a:srgbClr val="FF0000"/>
                                        </p:clrVal>
                                      </p:to>
                                    </p:set>
                                    <p:set>
                                      <p:cBhvr>
                                        <p:cTn id="8" dur="500" fill="hold"/>
                                        <p:tgtEl>
                                          <p:spTgt spid="2">
                                            <p:txEl>
                                              <p:pRg st="3" end="3"/>
                                            </p:txEl>
                                          </p:spTgt>
                                        </p:tgtEl>
                                        <p:attrNameLst>
                                          <p:attrName>fill.type</p:attrName>
                                        </p:attrNameLst>
                                      </p:cBhvr>
                                      <p:to>
                                        <p:strVal val="solid"/>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4889480"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满足</a:t>
            </a:r>
            <a:r>
              <a:rPr lang="en-US" altLang="zh-CN" sz="2400" b="1" dirty="0">
                <a:solidFill>
                  <a:srgbClr val="0000FF"/>
                </a:solidFill>
                <a:latin typeface="微软雅黑" panose="020B0503020204020204" pitchFamily="34" charset="-122"/>
                <a:ea typeface="微软雅黑" panose="020B0503020204020204" pitchFamily="34" charset="-122"/>
                <a:cs typeface="+mj-cs"/>
              </a:rPr>
              <a:t>HDC</a:t>
            </a:r>
            <a:r>
              <a:rPr lang="zh-CN" altLang="en-US" sz="2400" b="1" dirty="0">
                <a:solidFill>
                  <a:srgbClr val="0000FF"/>
                </a:solidFill>
                <a:latin typeface="微软雅黑" panose="020B0503020204020204" pitchFamily="34" charset="-122"/>
                <a:ea typeface="微软雅黑" panose="020B0503020204020204" pitchFamily="34" charset="-122"/>
                <a:cs typeface="+mj-cs"/>
              </a:rPr>
              <a:t>条件的空洞卷积叠加演示</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1" name="矩形 20"/>
          <p:cNvSpPr/>
          <p:nvPr/>
        </p:nvSpPr>
        <p:spPr>
          <a:xfrm>
            <a:off x="6237878" y="1175673"/>
            <a:ext cx="563635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dilation rate [1, 2, 5] with 3 x 3 kernel</a:t>
            </a:r>
            <a:endParaRPr lang="zh-CN" altLang="en-US" sz="2400" dirty="0">
              <a:latin typeface="微软雅黑" panose="020B0503020204020204" pitchFamily="34" charset="-122"/>
              <a:ea typeface="微软雅黑" panose="020B0503020204020204" pitchFamily="34" charset="-122"/>
            </a:endParaRPr>
          </a:p>
        </p:txBody>
      </p:sp>
      <p:sp>
        <p:nvSpPr>
          <p:cNvPr id="152" name="矩形 151"/>
          <p:cNvSpPr/>
          <p:nvPr/>
        </p:nvSpPr>
        <p:spPr>
          <a:xfrm>
            <a:off x="6237878" y="2380926"/>
            <a:ext cx="277830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当前为</a:t>
            </a:r>
            <a:r>
              <a:rPr lang="zh-CN" altLang="en-US" dirty="0">
                <a:solidFill>
                  <a:srgbClr val="FF0000"/>
                </a:solidFill>
                <a:latin typeface="微软雅黑" panose="020B0503020204020204" pitchFamily="34" charset="-122"/>
                <a:ea typeface="微软雅黑" panose="020B0503020204020204" pitchFamily="34" charset="-122"/>
              </a:rPr>
              <a:t>第二层</a:t>
            </a:r>
            <a:r>
              <a:rPr lang="zh-CN" altLang="en-US" dirty="0">
                <a:latin typeface="微软雅黑" panose="020B0503020204020204" pitchFamily="34" charset="-122"/>
                <a:ea typeface="微软雅黑" panose="020B0503020204020204" pitchFamily="34" charset="-122"/>
              </a:rPr>
              <a:t>的情况</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237878" y="3266469"/>
            <a:ext cx="452352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带颜色的点为</a:t>
            </a:r>
            <a:r>
              <a:rPr lang="en-US" altLang="zh-CN" dirty="0" err="1">
                <a:latin typeface="微软雅黑" panose="020B0503020204020204" pitchFamily="34" charset="-122"/>
                <a:ea typeface="微软雅黑" panose="020B0503020204020204" pitchFamily="34" charset="-122"/>
              </a:rPr>
              <a:t>dalition</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的卷积核</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6237878" y="4152011"/>
            <a:ext cx="465626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红点为卷积后的结果，意味着红点获取了周围带颜色的点的信息</a:t>
            </a:r>
            <a:endParaRPr lang="zh-CN" altLang="en-US" dirty="0"/>
          </a:p>
        </p:txBody>
      </p:sp>
      <p:sp>
        <p:nvSpPr>
          <p:cNvPr id="153" name="矩形 152"/>
          <p:cNvSpPr/>
          <p:nvPr/>
        </p:nvSpPr>
        <p:spPr bwMode="auto">
          <a:xfrm>
            <a:off x="594445" y="172240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154" name="矩形 153"/>
          <p:cNvSpPr/>
          <p:nvPr/>
        </p:nvSpPr>
        <p:spPr bwMode="auto">
          <a:xfrm>
            <a:off x="1013791"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5" name="矩形 154"/>
          <p:cNvSpPr/>
          <p:nvPr/>
        </p:nvSpPr>
        <p:spPr bwMode="auto">
          <a:xfrm>
            <a:off x="1433137" y="1722408"/>
            <a:ext cx="419346" cy="41934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6" name="矩形 155"/>
          <p:cNvSpPr/>
          <p:nvPr/>
        </p:nvSpPr>
        <p:spPr bwMode="auto">
          <a:xfrm>
            <a:off x="1852483"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7" name="矩形 156"/>
          <p:cNvSpPr/>
          <p:nvPr/>
        </p:nvSpPr>
        <p:spPr bwMode="auto">
          <a:xfrm>
            <a:off x="2271829"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58" name="矩形 157"/>
          <p:cNvSpPr/>
          <p:nvPr/>
        </p:nvSpPr>
        <p:spPr bwMode="auto">
          <a:xfrm>
            <a:off x="2691175" y="172240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159" name="矩形 158"/>
          <p:cNvSpPr/>
          <p:nvPr/>
        </p:nvSpPr>
        <p:spPr bwMode="auto">
          <a:xfrm>
            <a:off x="3110521"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0" name="矩形 159"/>
          <p:cNvSpPr/>
          <p:nvPr/>
        </p:nvSpPr>
        <p:spPr bwMode="auto">
          <a:xfrm>
            <a:off x="3529867"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1" name="矩形 160"/>
          <p:cNvSpPr/>
          <p:nvPr/>
        </p:nvSpPr>
        <p:spPr bwMode="auto">
          <a:xfrm>
            <a:off x="3949213"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2" name="矩形 161"/>
          <p:cNvSpPr/>
          <p:nvPr/>
        </p:nvSpPr>
        <p:spPr bwMode="auto">
          <a:xfrm>
            <a:off x="4368559" y="172240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3" name="矩形 162"/>
          <p:cNvSpPr/>
          <p:nvPr/>
        </p:nvSpPr>
        <p:spPr bwMode="auto">
          <a:xfrm>
            <a:off x="4787905" y="172240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164" name="矩形 163"/>
          <p:cNvSpPr/>
          <p:nvPr/>
        </p:nvSpPr>
        <p:spPr bwMode="auto">
          <a:xfrm>
            <a:off x="594445"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5" name="矩形 164"/>
          <p:cNvSpPr/>
          <p:nvPr/>
        </p:nvSpPr>
        <p:spPr bwMode="auto">
          <a:xfrm>
            <a:off x="1013791"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6" name="矩形 165"/>
          <p:cNvSpPr/>
          <p:nvPr/>
        </p:nvSpPr>
        <p:spPr bwMode="auto">
          <a:xfrm>
            <a:off x="1433137"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7" name="矩形 166"/>
          <p:cNvSpPr/>
          <p:nvPr/>
        </p:nvSpPr>
        <p:spPr bwMode="auto">
          <a:xfrm>
            <a:off x="1852483"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8" name="矩形 167"/>
          <p:cNvSpPr/>
          <p:nvPr/>
        </p:nvSpPr>
        <p:spPr bwMode="auto">
          <a:xfrm>
            <a:off x="2271829"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69" name="矩形 168"/>
          <p:cNvSpPr/>
          <p:nvPr/>
        </p:nvSpPr>
        <p:spPr bwMode="auto">
          <a:xfrm>
            <a:off x="2691175"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0" name="矩形 169"/>
          <p:cNvSpPr/>
          <p:nvPr/>
        </p:nvSpPr>
        <p:spPr bwMode="auto">
          <a:xfrm>
            <a:off x="3110521"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1" name="矩形 170"/>
          <p:cNvSpPr/>
          <p:nvPr/>
        </p:nvSpPr>
        <p:spPr bwMode="auto">
          <a:xfrm>
            <a:off x="3529867"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2" name="矩形 171"/>
          <p:cNvSpPr/>
          <p:nvPr/>
        </p:nvSpPr>
        <p:spPr bwMode="auto">
          <a:xfrm>
            <a:off x="3949213"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3" name="矩形 172"/>
          <p:cNvSpPr/>
          <p:nvPr/>
        </p:nvSpPr>
        <p:spPr bwMode="auto">
          <a:xfrm>
            <a:off x="4368559"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4" name="矩形 173"/>
          <p:cNvSpPr/>
          <p:nvPr/>
        </p:nvSpPr>
        <p:spPr bwMode="auto">
          <a:xfrm>
            <a:off x="4787905" y="214175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5" name="矩形 174"/>
          <p:cNvSpPr/>
          <p:nvPr/>
        </p:nvSpPr>
        <p:spPr bwMode="auto">
          <a:xfrm>
            <a:off x="594445"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6" name="矩形 175"/>
          <p:cNvSpPr/>
          <p:nvPr/>
        </p:nvSpPr>
        <p:spPr bwMode="auto">
          <a:xfrm>
            <a:off x="1013791"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7" name="矩形 176"/>
          <p:cNvSpPr/>
          <p:nvPr/>
        </p:nvSpPr>
        <p:spPr bwMode="auto">
          <a:xfrm>
            <a:off x="1433137"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8" name="矩形 177"/>
          <p:cNvSpPr/>
          <p:nvPr/>
        </p:nvSpPr>
        <p:spPr bwMode="auto">
          <a:xfrm>
            <a:off x="1852483"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79" name="矩形 178"/>
          <p:cNvSpPr/>
          <p:nvPr/>
        </p:nvSpPr>
        <p:spPr bwMode="auto">
          <a:xfrm>
            <a:off x="2271829"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0" name="矩形 179"/>
          <p:cNvSpPr/>
          <p:nvPr/>
        </p:nvSpPr>
        <p:spPr bwMode="auto">
          <a:xfrm>
            <a:off x="2691175"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1" name="矩形 180"/>
          <p:cNvSpPr/>
          <p:nvPr/>
        </p:nvSpPr>
        <p:spPr bwMode="auto">
          <a:xfrm>
            <a:off x="3110521"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2" name="矩形 181"/>
          <p:cNvSpPr/>
          <p:nvPr/>
        </p:nvSpPr>
        <p:spPr bwMode="auto">
          <a:xfrm>
            <a:off x="3529867"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3" name="矩形 182"/>
          <p:cNvSpPr/>
          <p:nvPr/>
        </p:nvSpPr>
        <p:spPr bwMode="auto">
          <a:xfrm>
            <a:off x="3949213"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4" name="矩形 183"/>
          <p:cNvSpPr/>
          <p:nvPr/>
        </p:nvSpPr>
        <p:spPr bwMode="auto">
          <a:xfrm>
            <a:off x="4368559"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5" name="矩形 184"/>
          <p:cNvSpPr/>
          <p:nvPr/>
        </p:nvSpPr>
        <p:spPr bwMode="auto">
          <a:xfrm>
            <a:off x="4787905" y="256110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6" name="矩形 185"/>
          <p:cNvSpPr/>
          <p:nvPr/>
        </p:nvSpPr>
        <p:spPr bwMode="auto">
          <a:xfrm>
            <a:off x="594445"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7" name="矩形 186"/>
          <p:cNvSpPr/>
          <p:nvPr/>
        </p:nvSpPr>
        <p:spPr bwMode="auto">
          <a:xfrm>
            <a:off x="1013791"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8" name="矩形 187"/>
          <p:cNvSpPr/>
          <p:nvPr/>
        </p:nvSpPr>
        <p:spPr bwMode="auto">
          <a:xfrm>
            <a:off x="1433137"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89" name="矩形 188"/>
          <p:cNvSpPr/>
          <p:nvPr/>
        </p:nvSpPr>
        <p:spPr bwMode="auto">
          <a:xfrm>
            <a:off x="1852483"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0" name="矩形 189"/>
          <p:cNvSpPr/>
          <p:nvPr/>
        </p:nvSpPr>
        <p:spPr bwMode="auto">
          <a:xfrm>
            <a:off x="2271829"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1" name="矩形 190"/>
          <p:cNvSpPr/>
          <p:nvPr/>
        </p:nvSpPr>
        <p:spPr bwMode="auto">
          <a:xfrm>
            <a:off x="2691175"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2" name="矩形 191"/>
          <p:cNvSpPr/>
          <p:nvPr/>
        </p:nvSpPr>
        <p:spPr bwMode="auto">
          <a:xfrm>
            <a:off x="3110521"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3" name="矩形 192"/>
          <p:cNvSpPr/>
          <p:nvPr/>
        </p:nvSpPr>
        <p:spPr bwMode="auto">
          <a:xfrm>
            <a:off x="3529867"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4" name="矩形 193"/>
          <p:cNvSpPr/>
          <p:nvPr/>
        </p:nvSpPr>
        <p:spPr bwMode="auto">
          <a:xfrm>
            <a:off x="3949213"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5" name="矩形 194"/>
          <p:cNvSpPr/>
          <p:nvPr/>
        </p:nvSpPr>
        <p:spPr bwMode="auto">
          <a:xfrm>
            <a:off x="4368559"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6" name="矩形 195"/>
          <p:cNvSpPr/>
          <p:nvPr/>
        </p:nvSpPr>
        <p:spPr bwMode="auto">
          <a:xfrm>
            <a:off x="4787905" y="297764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7" name="矩形 196"/>
          <p:cNvSpPr/>
          <p:nvPr/>
        </p:nvSpPr>
        <p:spPr bwMode="auto">
          <a:xfrm>
            <a:off x="594445"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8" name="矩形 197"/>
          <p:cNvSpPr/>
          <p:nvPr/>
        </p:nvSpPr>
        <p:spPr bwMode="auto">
          <a:xfrm>
            <a:off x="1013791"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199" name="矩形 198"/>
          <p:cNvSpPr/>
          <p:nvPr/>
        </p:nvSpPr>
        <p:spPr bwMode="auto">
          <a:xfrm>
            <a:off x="1433137"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0" name="矩形 199"/>
          <p:cNvSpPr/>
          <p:nvPr/>
        </p:nvSpPr>
        <p:spPr bwMode="auto">
          <a:xfrm>
            <a:off x="1852483"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1" name="矩形 200"/>
          <p:cNvSpPr/>
          <p:nvPr/>
        </p:nvSpPr>
        <p:spPr bwMode="auto">
          <a:xfrm>
            <a:off x="2271829"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2" name="矩形 201"/>
          <p:cNvSpPr/>
          <p:nvPr/>
        </p:nvSpPr>
        <p:spPr bwMode="auto">
          <a:xfrm>
            <a:off x="2691175"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3" name="矩形 202"/>
          <p:cNvSpPr/>
          <p:nvPr/>
        </p:nvSpPr>
        <p:spPr bwMode="auto">
          <a:xfrm>
            <a:off x="3110521"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4" name="矩形 203"/>
          <p:cNvSpPr/>
          <p:nvPr/>
        </p:nvSpPr>
        <p:spPr bwMode="auto">
          <a:xfrm>
            <a:off x="3529867"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5" name="矩形 204"/>
          <p:cNvSpPr/>
          <p:nvPr/>
        </p:nvSpPr>
        <p:spPr bwMode="auto">
          <a:xfrm>
            <a:off x="3949213"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6" name="矩形 205"/>
          <p:cNvSpPr/>
          <p:nvPr/>
        </p:nvSpPr>
        <p:spPr bwMode="auto">
          <a:xfrm>
            <a:off x="4368559"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7" name="矩形 206"/>
          <p:cNvSpPr/>
          <p:nvPr/>
        </p:nvSpPr>
        <p:spPr bwMode="auto">
          <a:xfrm>
            <a:off x="4787905" y="33997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08" name="矩形 207"/>
          <p:cNvSpPr/>
          <p:nvPr/>
        </p:nvSpPr>
        <p:spPr bwMode="auto">
          <a:xfrm>
            <a:off x="594445" y="381913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09" name="矩形 208"/>
          <p:cNvSpPr/>
          <p:nvPr/>
        </p:nvSpPr>
        <p:spPr bwMode="auto">
          <a:xfrm>
            <a:off x="1013791"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0" name="矩形 209"/>
          <p:cNvSpPr/>
          <p:nvPr/>
        </p:nvSpPr>
        <p:spPr bwMode="auto">
          <a:xfrm>
            <a:off x="1433137"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1" name="矩形 210"/>
          <p:cNvSpPr/>
          <p:nvPr/>
        </p:nvSpPr>
        <p:spPr bwMode="auto">
          <a:xfrm>
            <a:off x="1852483"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2" name="矩形 211"/>
          <p:cNvSpPr/>
          <p:nvPr/>
        </p:nvSpPr>
        <p:spPr bwMode="auto">
          <a:xfrm>
            <a:off x="2271829"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3" name="矩形 212"/>
          <p:cNvSpPr/>
          <p:nvPr/>
        </p:nvSpPr>
        <p:spPr bwMode="auto">
          <a:xfrm>
            <a:off x="2691175" y="381913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214" name="矩形 213"/>
          <p:cNvSpPr/>
          <p:nvPr/>
        </p:nvSpPr>
        <p:spPr bwMode="auto">
          <a:xfrm>
            <a:off x="3110521"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5" name="矩形 214"/>
          <p:cNvSpPr/>
          <p:nvPr/>
        </p:nvSpPr>
        <p:spPr bwMode="auto">
          <a:xfrm>
            <a:off x="3529867"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6" name="矩形 215"/>
          <p:cNvSpPr/>
          <p:nvPr/>
        </p:nvSpPr>
        <p:spPr bwMode="auto">
          <a:xfrm>
            <a:off x="3949213" y="381913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7" name="矩形 216"/>
          <p:cNvSpPr/>
          <p:nvPr/>
        </p:nvSpPr>
        <p:spPr bwMode="auto">
          <a:xfrm>
            <a:off x="4368559" y="38191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18" name="矩形 217"/>
          <p:cNvSpPr/>
          <p:nvPr/>
        </p:nvSpPr>
        <p:spPr bwMode="auto">
          <a:xfrm>
            <a:off x="4787905" y="381913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19" name="矩形 218"/>
          <p:cNvSpPr/>
          <p:nvPr/>
        </p:nvSpPr>
        <p:spPr bwMode="auto">
          <a:xfrm>
            <a:off x="594445"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0" name="矩形 219"/>
          <p:cNvSpPr/>
          <p:nvPr/>
        </p:nvSpPr>
        <p:spPr bwMode="auto">
          <a:xfrm>
            <a:off x="1013791"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1" name="矩形 220"/>
          <p:cNvSpPr/>
          <p:nvPr/>
        </p:nvSpPr>
        <p:spPr bwMode="auto">
          <a:xfrm>
            <a:off x="1433137"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2" name="矩形 221"/>
          <p:cNvSpPr/>
          <p:nvPr/>
        </p:nvSpPr>
        <p:spPr bwMode="auto">
          <a:xfrm>
            <a:off x="1852483"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3" name="矩形 222"/>
          <p:cNvSpPr/>
          <p:nvPr/>
        </p:nvSpPr>
        <p:spPr bwMode="auto">
          <a:xfrm>
            <a:off x="2271829"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4" name="矩形 223"/>
          <p:cNvSpPr/>
          <p:nvPr/>
        </p:nvSpPr>
        <p:spPr bwMode="auto">
          <a:xfrm>
            <a:off x="2691175"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5" name="矩形 224"/>
          <p:cNvSpPr/>
          <p:nvPr/>
        </p:nvSpPr>
        <p:spPr bwMode="auto">
          <a:xfrm>
            <a:off x="3110521"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6" name="矩形 225"/>
          <p:cNvSpPr/>
          <p:nvPr/>
        </p:nvSpPr>
        <p:spPr bwMode="auto">
          <a:xfrm>
            <a:off x="3529867"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7" name="矩形 226"/>
          <p:cNvSpPr/>
          <p:nvPr/>
        </p:nvSpPr>
        <p:spPr bwMode="auto">
          <a:xfrm>
            <a:off x="3949213"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8" name="矩形 227"/>
          <p:cNvSpPr/>
          <p:nvPr/>
        </p:nvSpPr>
        <p:spPr bwMode="auto">
          <a:xfrm>
            <a:off x="4368559"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29" name="矩形 228"/>
          <p:cNvSpPr/>
          <p:nvPr/>
        </p:nvSpPr>
        <p:spPr bwMode="auto">
          <a:xfrm>
            <a:off x="4787905" y="42384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0" name="矩形 229"/>
          <p:cNvSpPr/>
          <p:nvPr/>
        </p:nvSpPr>
        <p:spPr bwMode="auto">
          <a:xfrm>
            <a:off x="594445"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1" name="矩形 230"/>
          <p:cNvSpPr/>
          <p:nvPr/>
        </p:nvSpPr>
        <p:spPr bwMode="auto">
          <a:xfrm>
            <a:off x="1013791"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2" name="矩形 231"/>
          <p:cNvSpPr/>
          <p:nvPr/>
        </p:nvSpPr>
        <p:spPr bwMode="auto">
          <a:xfrm>
            <a:off x="1433137"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3" name="矩形 232"/>
          <p:cNvSpPr/>
          <p:nvPr/>
        </p:nvSpPr>
        <p:spPr bwMode="auto">
          <a:xfrm>
            <a:off x="1852483"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4" name="矩形 233"/>
          <p:cNvSpPr/>
          <p:nvPr/>
        </p:nvSpPr>
        <p:spPr bwMode="auto">
          <a:xfrm>
            <a:off x="2271829"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5" name="矩形 234"/>
          <p:cNvSpPr/>
          <p:nvPr/>
        </p:nvSpPr>
        <p:spPr bwMode="auto">
          <a:xfrm>
            <a:off x="2691175"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6" name="矩形 235"/>
          <p:cNvSpPr/>
          <p:nvPr/>
        </p:nvSpPr>
        <p:spPr bwMode="auto">
          <a:xfrm>
            <a:off x="3110521"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7" name="矩形 236"/>
          <p:cNvSpPr/>
          <p:nvPr/>
        </p:nvSpPr>
        <p:spPr bwMode="auto">
          <a:xfrm>
            <a:off x="3529867"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8" name="矩形 237"/>
          <p:cNvSpPr/>
          <p:nvPr/>
        </p:nvSpPr>
        <p:spPr bwMode="auto">
          <a:xfrm>
            <a:off x="3949213"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39" name="矩形 238"/>
          <p:cNvSpPr/>
          <p:nvPr/>
        </p:nvSpPr>
        <p:spPr bwMode="auto">
          <a:xfrm>
            <a:off x="4368559"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0" name="矩形 239"/>
          <p:cNvSpPr/>
          <p:nvPr/>
        </p:nvSpPr>
        <p:spPr bwMode="auto">
          <a:xfrm>
            <a:off x="4787905"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1" name="矩形 240"/>
          <p:cNvSpPr/>
          <p:nvPr/>
        </p:nvSpPr>
        <p:spPr bwMode="auto">
          <a:xfrm>
            <a:off x="594445"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2" name="矩形 241"/>
          <p:cNvSpPr/>
          <p:nvPr/>
        </p:nvSpPr>
        <p:spPr bwMode="auto">
          <a:xfrm>
            <a:off x="1013791"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3" name="矩形 242"/>
          <p:cNvSpPr/>
          <p:nvPr/>
        </p:nvSpPr>
        <p:spPr bwMode="auto">
          <a:xfrm>
            <a:off x="1433137"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4" name="矩形 243"/>
          <p:cNvSpPr/>
          <p:nvPr/>
        </p:nvSpPr>
        <p:spPr bwMode="auto">
          <a:xfrm>
            <a:off x="1852483"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5" name="矩形 244"/>
          <p:cNvSpPr/>
          <p:nvPr/>
        </p:nvSpPr>
        <p:spPr bwMode="auto">
          <a:xfrm>
            <a:off x="2271829"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6" name="矩形 245"/>
          <p:cNvSpPr/>
          <p:nvPr/>
        </p:nvSpPr>
        <p:spPr bwMode="auto">
          <a:xfrm>
            <a:off x="2691175"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7" name="矩形 246"/>
          <p:cNvSpPr/>
          <p:nvPr/>
        </p:nvSpPr>
        <p:spPr bwMode="auto">
          <a:xfrm>
            <a:off x="3110521"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8" name="矩形 247"/>
          <p:cNvSpPr/>
          <p:nvPr/>
        </p:nvSpPr>
        <p:spPr bwMode="auto">
          <a:xfrm>
            <a:off x="3529867"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49" name="矩形 248"/>
          <p:cNvSpPr/>
          <p:nvPr/>
        </p:nvSpPr>
        <p:spPr bwMode="auto">
          <a:xfrm>
            <a:off x="3949213"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0" name="矩形 249"/>
          <p:cNvSpPr/>
          <p:nvPr/>
        </p:nvSpPr>
        <p:spPr bwMode="auto">
          <a:xfrm>
            <a:off x="4368559"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1" name="矩形 250"/>
          <p:cNvSpPr/>
          <p:nvPr/>
        </p:nvSpPr>
        <p:spPr bwMode="auto">
          <a:xfrm>
            <a:off x="4787905" y="50771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2" name="矩形 251"/>
          <p:cNvSpPr/>
          <p:nvPr/>
        </p:nvSpPr>
        <p:spPr bwMode="auto">
          <a:xfrm>
            <a:off x="594445"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3" name="矩形 252"/>
          <p:cNvSpPr/>
          <p:nvPr/>
        </p:nvSpPr>
        <p:spPr bwMode="auto">
          <a:xfrm>
            <a:off x="1013791"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4" name="矩形 253"/>
          <p:cNvSpPr/>
          <p:nvPr/>
        </p:nvSpPr>
        <p:spPr bwMode="auto">
          <a:xfrm>
            <a:off x="1433137"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5" name="矩形 254"/>
          <p:cNvSpPr/>
          <p:nvPr/>
        </p:nvSpPr>
        <p:spPr bwMode="auto">
          <a:xfrm>
            <a:off x="1852483"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6" name="矩形 255"/>
          <p:cNvSpPr/>
          <p:nvPr/>
        </p:nvSpPr>
        <p:spPr bwMode="auto">
          <a:xfrm>
            <a:off x="2271829"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7" name="矩形 256"/>
          <p:cNvSpPr/>
          <p:nvPr/>
        </p:nvSpPr>
        <p:spPr bwMode="auto">
          <a:xfrm>
            <a:off x="2691175"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8" name="矩形 257"/>
          <p:cNvSpPr/>
          <p:nvPr/>
        </p:nvSpPr>
        <p:spPr bwMode="auto">
          <a:xfrm>
            <a:off x="3110521"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59" name="矩形 258"/>
          <p:cNvSpPr/>
          <p:nvPr/>
        </p:nvSpPr>
        <p:spPr bwMode="auto">
          <a:xfrm>
            <a:off x="3529867"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0" name="矩形 259"/>
          <p:cNvSpPr/>
          <p:nvPr/>
        </p:nvSpPr>
        <p:spPr bwMode="auto">
          <a:xfrm>
            <a:off x="3949213"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1" name="矩形 260"/>
          <p:cNvSpPr/>
          <p:nvPr/>
        </p:nvSpPr>
        <p:spPr bwMode="auto">
          <a:xfrm>
            <a:off x="4368559"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2" name="矩形 261"/>
          <p:cNvSpPr/>
          <p:nvPr/>
        </p:nvSpPr>
        <p:spPr bwMode="auto">
          <a:xfrm>
            <a:off x="4787905" y="54965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3" name="矩形 262"/>
          <p:cNvSpPr/>
          <p:nvPr/>
        </p:nvSpPr>
        <p:spPr bwMode="auto">
          <a:xfrm>
            <a:off x="594445" y="591586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64" name="矩形 263"/>
          <p:cNvSpPr/>
          <p:nvPr/>
        </p:nvSpPr>
        <p:spPr bwMode="auto">
          <a:xfrm>
            <a:off x="1013791"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5" name="矩形 264"/>
          <p:cNvSpPr/>
          <p:nvPr/>
        </p:nvSpPr>
        <p:spPr bwMode="auto">
          <a:xfrm>
            <a:off x="1433137"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6" name="矩形 265"/>
          <p:cNvSpPr/>
          <p:nvPr/>
        </p:nvSpPr>
        <p:spPr bwMode="auto">
          <a:xfrm>
            <a:off x="1852483"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7" name="矩形 266"/>
          <p:cNvSpPr/>
          <p:nvPr/>
        </p:nvSpPr>
        <p:spPr bwMode="auto">
          <a:xfrm>
            <a:off x="2271829"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68" name="矩形 267"/>
          <p:cNvSpPr/>
          <p:nvPr/>
        </p:nvSpPr>
        <p:spPr bwMode="auto">
          <a:xfrm>
            <a:off x="2691175" y="591586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69" name="矩形 268"/>
          <p:cNvSpPr/>
          <p:nvPr/>
        </p:nvSpPr>
        <p:spPr bwMode="auto">
          <a:xfrm>
            <a:off x="3110521"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0" name="矩形 269"/>
          <p:cNvSpPr/>
          <p:nvPr/>
        </p:nvSpPr>
        <p:spPr bwMode="auto">
          <a:xfrm>
            <a:off x="3529867"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1" name="矩形 270"/>
          <p:cNvSpPr/>
          <p:nvPr/>
        </p:nvSpPr>
        <p:spPr bwMode="auto">
          <a:xfrm>
            <a:off x="3949213"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2" name="矩形 271"/>
          <p:cNvSpPr/>
          <p:nvPr/>
        </p:nvSpPr>
        <p:spPr bwMode="auto">
          <a:xfrm>
            <a:off x="4368559" y="59158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3" name="矩形 272"/>
          <p:cNvSpPr/>
          <p:nvPr/>
        </p:nvSpPr>
        <p:spPr bwMode="auto">
          <a:xfrm>
            <a:off x="4787905" y="5915868"/>
            <a:ext cx="419346" cy="41934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274" name="矩形 273"/>
          <p:cNvSpPr/>
          <p:nvPr/>
        </p:nvSpPr>
        <p:spPr bwMode="auto">
          <a:xfrm>
            <a:off x="1433137" y="1721007"/>
            <a:ext cx="419346" cy="420650"/>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275" name="矩形 274"/>
          <p:cNvSpPr/>
          <p:nvPr/>
        </p:nvSpPr>
        <p:spPr bwMode="auto">
          <a:xfrm>
            <a:off x="594445" y="2559699"/>
            <a:ext cx="419346" cy="420650"/>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276" name="矩形 275"/>
          <p:cNvSpPr/>
          <p:nvPr/>
        </p:nvSpPr>
        <p:spPr bwMode="auto">
          <a:xfrm>
            <a:off x="1433137" y="2559699"/>
            <a:ext cx="419346" cy="420650"/>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277" name="矩形 276"/>
          <p:cNvSpPr/>
          <p:nvPr/>
        </p:nvSpPr>
        <p:spPr bwMode="auto">
          <a:xfrm>
            <a:off x="1852483" y="1721707"/>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8" name="矩形 277"/>
          <p:cNvSpPr/>
          <p:nvPr/>
        </p:nvSpPr>
        <p:spPr bwMode="auto">
          <a:xfrm>
            <a:off x="3529867" y="1721707"/>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79" name="矩形 278"/>
          <p:cNvSpPr/>
          <p:nvPr/>
        </p:nvSpPr>
        <p:spPr bwMode="auto">
          <a:xfrm>
            <a:off x="1852483" y="2560399"/>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0" name="矩形 279"/>
          <p:cNvSpPr/>
          <p:nvPr/>
        </p:nvSpPr>
        <p:spPr bwMode="auto">
          <a:xfrm>
            <a:off x="2691175" y="2560399"/>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1" name="矩形 280"/>
          <p:cNvSpPr/>
          <p:nvPr/>
        </p:nvSpPr>
        <p:spPr bwMode="auto">
          <a:xfrm>
            <a:off x="3529867" y="2560399"/>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2" name="矩形 281"/>
          <p:cNvSpPr/>
          <p:nvPr/>
        </p:nvSpPr>
        <p:spPr bwMode="auto">
          <a:xfrm>
            <a:off x="3949213" y="172100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3" name="矩形 282"/>
          <p:cNvSpPr/>
          <p:nvPr/>
        </p:nvSpPr>
        <p:spPr bwMode="auto">
          <a:xfrm>
            <a:off x="3949213" y="255969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4" name="矩形 283"/>
          <p:cNvSpPr/>
          <p:nvPr/>
        </p:nvSpPr>
        <p:spPr bwMode="auto">
          <a:xfrm>
            <a:off x="4787905" y="255969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5" name="矩形 284"/>
          <p:cNvSpPr/>
          <p:nvPr/>
        </p:nvSpPr>
        <p:spPr bwMode="auto">
          <a:xfrm>
            <a:off x="594445"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6" name="矩形 285"/>
          <p:cNvSpPr/>
          <p:nvPr/>
        </p:nvSpPr>
        <p:spPr bwMode="auto">
          <a:xfrm>
            <a:off x="1433137"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7" name="矩形 286"/>
          <p:cNvSpPr/>
          <p:nvPr/>
        </p:nvSpPr>
        <p:spPr bwMode="auto">
          <a:xfrm>
            <a:off x="1433137" y="381913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8" name="矩形 287"/>
          <p:cNvSpPr/>
          <p:nvPr/>
        </p:nvSpPr>
        <p:spPr bwMode="auto">
          <a:xfrm>
            <a:off x="594445"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89" name="矩形 288"/>
          <p:cNvSpPr/>
          <p:nvPr/>
        </p:nvSpPr>
        <p:spPr bwMode="auto">
          <a:xfrm>
            <a:off x="1433137"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0" name="矩形 289"/>
          <p:cNvSpPr/>
          <p:nvPr/>
        </p:nvSpPr>
        <p:spPr bwMode="auto">
          <a:xfrm>
            <a:off x="1852483"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1" name="矩形 290"/>
          <p:cNvSpPr/>
          <p:nvPr/>
        </p:nvSpPr>
        <p:spPr bwMode="auto">
          <a:xfrm>
            <a:off x="2691175"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2" name="矩形 291"/>
          <p:cNvSpPr/>
          <p:nvPr/>
        </p:nvSpPr>
        <p:spPr bwMode="auto">
          <a:xfrm>
            <a:off x="3529867" y="298044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3" name="矩形 292"/>
          <p:cNvSpPr/>
          <p:nvPr/>
        </p:nvSpPr>
        <p:spPr bwMode="auto">
          <a:xfrm>
            <a:off x="1852483" y="381913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4" name="矩形 293"/>
          <p:cNvSpPr/>
          <p:nvPr/>
        </p:nvSpPr>
        <p:spPr bwMode="auto">
          <a:xfrm>
            <a:off x="3529867" y="381913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5" name="矩形 294"/>
          <p:cNvSpPr/>
          <p:nvPr/>
        </p:nvSpPr>
        <p:spPr bwMode="auto">
          <a:xfrm>
            <a:off x="1852483"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6" name="矩形 295"/>
          <p:cNvSpPr/>
          <p:nvPr/>
        </p:nvSpPr>
        <p:spPr bwMode="auto">
          <a:xfrm>
            <a:off x="2691175"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7" name="矩形 296"/>
          <p:cNvSpPr/>
          <p:nvPr/>
        </p:nvSpPr>
        <p:spPr bwMode="auto">
          <a:xfrm>
            <a:off x="3529867" y="46578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8" name="矩形 297"/>
          <p:cNvSpPr/>
          <p:nvPr/>
        </p:nvSpPr>
        <p:spPr bwMode="auto">
          <a:xfrm>
            <a:off x="594445"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299" name="矩形 298"/>
          <p:cNvSpPr/>
          <p:nvPr/>
        </p:nvSpPr>
        <p:spPr bwMode="auto">
          <a:xfrm>
            <a:off x="1433137"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0" name="矩形 299"/>
          <p:cNvSpPr/>
          <p:nvPr/>
        </p:nvSpPr>
        <p:spPr bwMode="auto">
          <a:xfrm>
            <a:off x="1433137" y="591586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1" name="矩形 300"/>
          <p:cNvSpPr/>
          <p:nvPr/>
        </p:nvSpPr>
        <p:spPr bwMode="auto">
          <a:xfrm>
            <a:off x="1852483"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2" name="矩形 301"/>
          <p:cNvSpPr/>
          <p:nvPr/>
        </p:nvSpPr>
        <p:spPr bwMode="auto">
          <a:xfrm>
            <a:off x="2691175"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3" name="矩形 302"/>
          <p:cNvSpPr/>
          <p:nvPr/>
        </p:nvSpPr>
        <p:spPr bwMode="auto">
          <a:xfrm>
            <a:off x="3529867"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4" name="矩形 303"/>
          <p:cNvSpPr/>
          <p:nvPr/>
        </p:nvSpPr>
        <p:spPr bwMode="auto">
          <a:xfrm>
            <a:off x="1852483" y="591586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5" name="矩形 304"/>
          <p:cNvSpPr/>
          <p:nvPr/>
        </p:nvSpPr>
        <p:spPr bwMode="auto">
          <a:xfrm>
            <a:off x="3529867" y="591586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6" name="矩形 305"/>
          <p:cNvSpPr/>
          <p:nvPr/>
        </p:nvSpPr>
        <p:spPr bwMode="auto">
          <a:xfrm>
            <a:off x="3949213"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7" name="矩形 306"/>
          <p:cNvSpPr/>
          <p:nvPr/>
        </p:nvSpPr>
        <p:spPr bwMode="auto">
          <a:xfrm>
            <a:off x="4787905" y="5077176"/>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8" name="矩形 307"/>
          <p:cNvSpPr/>
          <p:nvPr/>
        </p:nvSpPr>
        <p:spPr bwMode="auto">
          <a:xfrm>
            <a:off x="3949213" y="5915868"/>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09" name="矩形 308"/>
          <p:cNvSpPr/>
          <p:nvPr/>
        </p:nvSpPr>
        <p:spPr bwMode="auto">
          <a:xfrm>
            <a:off x="4787905" y="298044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0" name="矩形 309"/>
          <p:cNvSpPr/>
          <p:nvPr/>
        </p:nvSpPr>
        <p:spPr bwMode="auto">
          <a:xfrm>
            <a:off x="4787905" y="46578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2" name="矩形 311"/>
          <p:cNvSpPr/>
          <p:nvPr/>
        </p:nvSpPr>
        <p:spPr>
          <a:xfrm>
            <a:off x="6237878" y="5220662"/>
            <a:ext cx="4656264"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红色的点也是上一层卷积核对应的位置，意味着</a:t>
            </a:r>
            <a:r>
              <a:rPr lang="zh-CN" altLang="en-US" dirty="0">
                <a:solidFill>
                  <a:srgbClr val="FF0000"/>
                </a:solidFill>
                <a:latin typeface="微软雅黑" panose="020B0503020204020204" pitchFamily="34" charset="-122"/>
                <a:ea typeface="微软雅黑" panose="020B0503020204020204" pitchFamily="34" charset="-122"/>
              </a:rPr>
              <a:t>最终的结果到现在为止已经获取了所有带颜色点的信息</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500"/>
                                        <p:tgtEl>
                                          <p:spTgt spid="2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6"/>
                                        </p:tgtEl>
                                        <p:attrNameLst>
                                          <p:attrName>style.visibility</p:attrName>
                                        </p:attrNameLst>
                                      </p:cBhvr>
                                      <p:to>
                                        <p:strVal val="visible"/>
                                      </p:to>
                                    </p:set>
                                    <p:animEffect transition="in" filter="fade">
                                      <p:cBhvr>
                                        <p:cTn id="13" dur="500"/>
                                        <p:tgtEl>
                                          <p:spTgt spid="2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500"/>
                                        <p:tgtEl>
                                          <p:spTgt spid="2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fade">
                                      <p:cBhvr>
                                        <p:cTn id="21" dur="500"/>
                                        <p:tgtEl>
                                          <p:spTgt spid="2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fade">
                                      <p:cBhvr>
                                        <p:cTn id="24" dur="500"/>
                                        <p:tgtEl>
                                          <p:spTgt spid="27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0"/>
                                        </p:tgtEl>
                                        <p:attrNameLst>
                                          <p:attrName>style.visibility</p:attrName>
                                        </p:attrNameLst>
                                      </p:cBhvr>
                                      <p:to>
                                        <p:strVal val="visible"/>
                                      </p:to>
                                    </p:set>
                                    <p:animEffect transition="in" filter="fade">
                                      <p:cBhvr>
                                        <p:cTn id="27" dur="500"/>
                                        <p:tgtEl>
                                          <p:spTgt spid="28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1"/>
                                        </p:tgtEl>
                                        <p:attrNameLst>
                                          <p:attrName>style.visibility</p:attrName>
                                        </p:attrNameLst>
                                      </p:cBhvr>
                                      <p:to>
                                        <p:strVal val="visible"/>
                                      </p:to>
                                    </p:set>
                                    <p:animEffect transition="in" filter="fade">
                                      <p:cBhvr>
                                        <p:cTn id="30" dur="500"/>
                                        <p:tgtEl>
                                          <p:spTgt spid="28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2"/>
                                        </p:tgtEl>
                                        <p:attrNameLst>
                                          <p:attrName>style.visibility</p:attrName>
                                        </p:attrNameLst>
                                      </p:cBhvr>
                                      <p:to>
                                        <p:strVal val="visible"/>
                                      </p:to>
                                    </p:set>
                                    <p:animEffect transition="in" filter="fade">
                                      <p:cBhvr>
                                        <p:cTn id="35" dur="500"/>
                                        <p:tgtEl>
                                          <p:spTgt spid="2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3"/>
                                        </p:tgtEl>
                                        <p:attrNameLst>
                                          <p:attrName>style.visibility</p:attrName>
                                        </p:attrNameLst>
                                      </p:cBhvr>
                                      <p:to>
                                        <p:strVal val="visible"/>
                                      </p:to>
                                    </p:set>
                                    <p:animEffect transition="in" filter="fade">
                                      <p:cBhvr>
                                        <p:cTn id="38" dur="500"/>
                                        <p:tgtEl>
                                          <p:spTgt spid="28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4"/>
                                        </p:tgtEl>
                                        <p:attrNameLst>
                                          <p:attrName>style.visibility</p:attrName>
                                        </p:attrNameLst>
                                      </p:cBhvr>
                                      <p:to>
                                        <p:strVal val="visible"/>
                                      </p:to>
                                    </p:set>
                                    <p:animEffect transition="in" filter="fade">
                                      <p:cBhvr>
                                        <p:cTn id="41" dur="500"/>
                                        <p:tgtEl>
                                          <p:spTgt spid="28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5"/>
                                        </p:tgtEl>
                                        <p:attrNameLst>
                                          <p:attrName>style.visibility</p:attrName>
                                        </p:attrNameLst>
                                      </p:cBhvr>
                                      <p:to>
                                        <p:strVal val="visible"/>
                                      </p:to>
                                    </p:set>
                                    <p:animEffect transition="in" filter="fade">
                                      <p:cBhvr>
                                        <p:cTn id="46" dur="500"/>
                                        <p:tgtEl>
                                          <p:spTgt spid="28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6"/>
                                        </p:tgtEl>
                                        <p:attrNameLst>
                                          <p:attrName>style.visibility</p:attrName>
                                        </p:attrNameLst>
                                      </p:cBhvr>
                                      <p:to>
                                        <p:strVal val="visible"/>
                                      </p:to>
                                    </p:set>
                                    <p:animEffect transition="in" filter="fade">
                                      <p:cBhvr>
                                        <p:cTn id="49" dur="500"/>
                                        <p:tgtEl>
                                          <p:spTgt spid="2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7"/>
                                        </p:tgtEl>
                                        <p:attrNameLst>
                                          <p:attrName>style.visibility</p:attrName>
                                        </p:attrNameLst>
                                      </p:cBhvr>
                                      <p:to>
                                        <p:strVal val="visible"/>
                                      </p:to>
                                    </p:set>
                                    <p:animEffect transition="in" filter="fade">
                                      <p:cBhvr>
                                        <p:cTn id="52" dur="500"/>
                                        <p:tgtEl>
                                          <p:spTgt spid="28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8"/>
                                        </p:tgtEl>
                                        <p:attrNameLst>
                                          <p:attrName>style.visibility</p:attrName>
                                        </p:attrNameLst>
                                      </p:cBhvr>
                                      <p:to>
                                        <p:strVal val="visible"/>
                                      </p:to>
                                    </p:set>
                                    <p:animEffect transition="in" filter="fade">
                                      <p:cBhvr>
                                        <p:cTn id="55" dur="500"/>
                                        <p:tgtEl>
                                          <p:spTgt spid="28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9"/>
                                        </p:tgtEl>
                                        <p:attrNameLst>
                                          <p:attrName>style.visibility</p:attrName>
                                        </p:attrNameLst>
                                      </p:cBhvr>
                                      <p:to>
                                        <p:strVal val="visible"/>
                                      </p:to>
                                    </p:set>
                                    <p:animEffect transition="in" filter="fade">
                                      <p:cBhvr>
                                        <p:cTn id="58" dur="500"/>
                                        <p:tgtEl>
                                          <p:spTgt spid="28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0"/>
                                        </p:tgtEl>
                                        <p:attrNameLst>
                                          <p:attrName>style.visibility</p:attrName>
                                        </p:attrNameLst>
                                      </p:cBhvr>
                                      <p:to>
                                        <p:strVal val="visible"/>
                                      </p:to>
                                    </p:set>
                                    <p:animEffect transition="in" filter="fade">
                                      <p:cBhvr>
                                        <p:cTn id="63" dur="500"/>
                                        <p:tgtEl>
                                          <p:spTgt spid="29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1"/>
                                        </p:tgtEl>
                                        <p:attrNameLst>
                                          <p:attrName>style.visibility</p:attrName>
                                        </p:attrNameLst>
                                      </p:cBhvr>
                                      <p:to>
                                        <p:strVal val="visible"/>
                                      </p:to>
                                    </p:set>
                                    <p:animEffect transition="in" filter="fade">
                                      <p:cBhvr>
                                        <p:cTn id="66" dur="500"/>
                                        <p:tgtEl>
                                          <p:spTgt spid="29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2"/>
                                        </p:tgtEl>
                                        <p:attrNameLst>
                                          <p:attrName>style.visibility</p:attrName>
                                        </p:attrNameLst>
                                      </p:cBhvr>
                                      <p:to>
                                        <p:strVal val="visible"/>
                                      </p:to>
                                    </p:set>
                                    <p:animEffect transition="in" filter="fade">
                                      <p:cBhvr>
                                        <p:cTn id="69" dur="500"/>
                                        <p:tgtEl>
                                          <p:spTgt spid="2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4"/>
                                        </p:tgtEl>
                                        <p:attrNameLst>
                                          <p:attrName>style.visibility</p:attrName>
                                        </p:attrNameLst>
                                      </p:cBhvr>
                                      <p:to>
                                        <p:strVal val="visible"/>
                                      </p:to>
                                    </p:set>
                                    <p:animEffect transition="in" filter="fade">
                                      <p:cBhvr>
                                        <p:cTn id="72" dur="500"/>
                                        <p:tgtEl>
                                          <p:spTgt spid="29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7"/>
                                        </p:tgtEl>
                                        <p:attrNameLst>
                                          <p:attrName>style.visibility</p:attrName>
                                        </p:attrNameLst>
                                      </p:cBhvr>
                                      <p:to>
                                        <p:strVal val="visible"/>
                                      </p:to>
                                    </p:set>
                                    <p:animEffect transition="in" filter="fade">
                                      <p:cBhvr>
                                        <p:cTn id="75" dur="500"/>
                                        <p:tgtEl>
                                          <p:spTgt spid="2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5"/>
                                        </p:tgtEl>
                                        <p:attrNameLst>
                                          <p:attrName>style.visibility</p:attrName>
                                        </p:attrNameLst>
                                      </p:cBhvr>
                                      <p:to>
                                        <p:strVal val="visible"/>
                                      </p:to>
                                    </p:set>
                                    <p:animEffect transition="in" filter="fade">
                                      <p:cBhvr>
                                        <p:cTn id="78" dur="500"/>
                                        <p:tgtEl>
                                          <p:spTgt spid="29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3"/>
                                        </p:tgtEl>
                                        <p:attrNameLst>
                                          <p:attrName>style.visibility</p:attrName>
                                        </p:attrNameLst>
                                      </p:cBhvr>
                                      <p:to>
                                        <p:strVal val="visible"/>
                                      </p:to>
                                    </p:set>
                                    <p:animEffect transition="in" filter="fade">
                                      <p:cBhvr>
                                        <p:cTn id="81" dur="500"/>
                                        <p:tgtEl>
                                          <p:spTgt spid="29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6"/>
                                        </p:tgtEl>
                                        <p:attrNameLst>
                                          <p:attrName>style.visibility</p:attrName>
                                        </p:attrNameLst>
                                      </p:cBhvr>
                                      <p:to>
                                        <p:strVal val="visible"/>
                                      </p:to>
                                    </p:set>
                                    <p:animEffect transition="in" filter="fade">
                                      <p:cBhvr>
                                        <p:cTn id="84" dur="500"/>
                                        <p:tgtEl>
                                          <p:spTgt spid="29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6"/>
                                        </p:tgtEl>
                                        <p:attrNameLst>
                                          <p:attrName>style.visibility</p:attrName>
                                        </p:attrNameLst>
                                      </p:cBhvr>
                                      <p:to>
                                        <p:strVal val="visible"/>
                                      </p:to>
                                    </p:set>
                                    <p:animEffect transition="in" filter="fade">
                                      <p:cBhvr>
                                        <p:cTn id="89" dur="500"/>
                                        <p:tgtEl>
                                          <p:spTgt spid="19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0"/>
                                        </p:tgtEl>
                                        <p:attrNameLst>
                                          <p:attrName>style.visibility</p:attrName>
                                        </p:attrNameLst>
                                      </p:cBhvr>
                                      <p:to>
                                        <p:strVal val="visible"/>
                                      </p:to>
                                    </p:set>
                                    <p:animEffect transition="in" filter="fade">
                                      <p:cBhvr>
                                        <p:cTn id="92" dur="500"/>
                                        <p:tgtEl>
                                          <p:spTgt spid="2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94"/>
                                        </p:tgtEl>
                                        <p:attrNameLst>
                                          <p:attrName>style.visibility</p:attrName>
                                        </p:attrNameLst>
                                      </p:cBhvr>
                                      <p:to>
                                        <p:strVal val="visible"/>
                                      </p:to>
                                    </p:set>
                                    <p:animEffect transition="in" filter="fade">
                                      <p:cBhvr>
                                        <p:cTn id="95" dur="500"/>
                                        <p:tgtEl>
                                          <p:spTgt spid="19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6"/>
                                        </p:tgtEl>
                                        <p:attrNameLst>
                                          <p:attrName>style.visibility</p:attrName>
                                        </p:attrNameLst>
                                      </p:cBhvr>
                                      <p:to>
                                        <p:strVal val="visible"/>
                                      </p:to>
                                    </p:set>
                                    <p:animEffect transition="in" filter="fade">
                                      <p:cBhvr>
                                        <p:cTn id="98" dur="500"/>
                                        <p:tgtEl>
                                          <p:spTgt spid="2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8"/>
                                        </p:tgtEl>
                                        <p:attrNameLst>
                                          <p:attrName>style.visibility</p:attrName>
                                        </p:attrNameLst>
                                      </p:cBhvr>
                                      <p:to>
                                        <p:strVal val="visible"/>
                                      </p:to>
                                    </p:set>
                                    <p:animEffect transition="in" filter="fade">
                                      <p:cBhvr>
                                        <p:cTn id="101" dur="500"/>
                                        <p:tgtEl>
                                          <p:spTgt spid="23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98"/>
                                        </p:tgtEl>
                                        <p:attrNameLst>
                                          <p:attrName>style.visibility</p:attrName>
                                        </p:attrNameLst>
                                      </p:cBhvr>
                                      <p:to>
                                        <p:strVal val="visible"/>
                                      </p:to>
                                    </p:set>
                                    <p:animEffect transition="in" filter="fade">
                                      <p:cBhvr>
                                        <p:cTn id="106" dur="500"/>
                                        <p:tgtEl>
                                          <p:spTgt spid="29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99"/>
                                        </p:tgtEl>
                                        <p:attrNameLst>
                                          <p:attrName>style.visibility</p:attrName>
                                        </p:attrNameLst>
                                      </p:cBhvr>
                                      <p:to>
                                        <p:strVal val="visible"/>
                                      </p:to>
                                    </p:set>
                                    <p:animEffect transition="in" filter="fade">
                                      <p:cBhvr>
                                        <p:cTn id="109" dur="500"/>
                                        <p:tgtEl>
                                          <p:spTgt spid="29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00"/>
                                        </p:tgtEl>
                                        <p:attrNameLst>
                                          <p:attrName>style.visibility</p:attrName>
                                        </p:attrNameLst>
                                      </p:cBhvr>
                                      <p:to>
                                        <p:strVal val="visible"/>
                                      </p:to>
                                    </p:set>
                                    <p:animEffect transition="in" filter="fade">
                                      <p:cBhvr>
                                        <p:cTn id="112" dur="500"/>
                                        <p:tgtEl>
                                          <p:spTgt spid="30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01"/>
                                        </p:tgtEl>
                                        <p:attrNameLst>
                                          <p:attrName>style.visibility</p:attrName>
                                        </p:attrNameLst>
                                      </p:cBhvr>
                                      <p:to>
                                        <p:strVal val="visible"/>
                                      </p:to>
                                    </p:set>
                                    <p:animEffect transition="in" filter="fade">
                                      <p:cBhvr>
                                        <p:cTn id="117" dur="500"/>
                                        <p:tgtEl>
                                          <p:spTgt spid="30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02"/>
                                        </p:tgtEl>
                                        <p:attrNameLst>
                                          <p:attrName>style.visibility</p:attrName>
                                        </p:attrNameLst>
                                      </p:cBhvr>
                                      <p:to>
                                        <p:strVal val="visible"/>
                                      </p:to>
                                    </p:set>
                                    <p:animEffect transition="in" filter="fade">
                                      <p:cBhvr>
                                        <p:cTn id="120" dur="500"/>
                                        <p:tgtEl>
                                          <p:spTgt spid="30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03"/>
                                        </p:tgtEl>
                                        <p:attrNameLst>
                                          <p:attrName>style.visibility</p:attrName>
                                        </p:attrNameLst>
                                      </p:cBhvr>
                                      <p:to>
                                        <p:strVal val="visible"/>
                                      </p:to>
                                    </p:set>
                                    <p:animEffect transition="in" filter="fade">
                                      <p:cBhvr>
                                        <p:cTn id="123" dur="500"/>
                                        <p:tgtEl>
                                          <p:spTgt spid="30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04"/>
                                        </p:tgtEl>
                                        <p:attrNameLst>
                                          <p:attrName>style.visibility</p:attrName>
                                        </p:attrNameLst>
                                      </p:cBhvr>
                                      <p:to>
                                        <p:strVal val="visible"/>
                                      </p:to>
                                    </p:set>
                                    <p:animEffect transition="in" filter="fade">
                                      <p:cBhvr>
                                        <p:cTn id="126" dur="500"/>
                                        <p:tgtEl>
                                          <p:spTgt spid="30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05"/>
                                        </p:tgtEl>
                                        <p:attrNameLst>
                                          <p:attrName>style.visibility</p:attrName>
                                        </p:attrNameLst>
                                      </p:cBhvr>
                                      <p:to>
                                        <p:strVal val="visible"/>
                                      </p:to>
                                    </p:set>
                                    <p:animEffect transition="in" filter="fade">
                                      <p:cBhvr>
                                        <p:cTn id="129" dur="500"/>
                                        <p:tgtEl>
                                          <p:spTgt spid="30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306"/>
                                        </p:tgtEl>
                                        <p:attrNameLst>
                                          <p:attrName>style.visibility</p:attrName>
                                        </p:attrNameLst>
                                      </p:cBhvr>
                                      <p:to>
                                        <p:strVal val="visible"/>
                                      </p:to>
                                    </p:set>
                                    <p:animEffect transition="in" filter="fade">
                                      <p:cBhvr>
                                        <p:cTn id="134" dur="500"/>
                                        <p:tgtEl>
                                          <p:spTgt spid="30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07"/>
                                        </p:tgtEl>
                                        <p:attrNameLst>
                                          <p:attrName>style.visibility</p:attrName>
                                        </p:attrNameLst>
                                      </p:cBhvr>
                                      <p:to>
                                        <p:strVal val="visible"/>
                                      </p:to>
                                    </p:set>
                                    <p:animEffect transition="in" filter="fade">
                                      <p:cBhvr>
                                        <p:cTn id="137" dur="500"/>
                                        <p:tgtEl>
                                          <p:spTgt spid="30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08"/>
                                        </p:tgtEl>
                                        <p:attrNameLst>
                                          <p:attrName>style.visibility</p:attrName>
                                        </p:attrNameLst>
                                      </p:cBhvr>
                                      <p:to>
                                        <p:strVal val="visible"/>
                                      </p:to>
                                    </p:set>
                                    <p:animEffect transition="in" filter="fade">
                                      <p:cBhvr>
                                        <p:cTn id="140"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6" grpId="0" animBg="1"/>
      <p:bldP spid="216" grpId="0" animBg="1"/>
      <p:bldP spid="238" grpId="0" animBg="1"/>
      <p:bldP spid="240"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17771" y="1026353"/>
            <a:ext cx="4889480"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满足</a:t>
            </a:r>
            <a:r>
              <a:rPr lang="en-US" altLang="zh-CN" sz="2400" b="1" dirty="0">
                <a:solidFill>
                  <a:srgbClr val="0000FF"/>
                </a:solidFill>
                <a:latin typeface="微软雅黑" panose="020B0503020204020204" pitchFamily="34" charset="-122"/>
                <a:ea typeface="微软雅黑" panose="020B0503020204020204" pitchFamily="34" charset="-122"/>
                <a:cs typeface="+mj-cs"/>
              </a:rPr>
              <a:t>HDC</a:t>
            </a:r>
            <a:r>
              <a:rPr lang="zh-CN" altLang="en-US" sz="2400" b="1" dirty="0">
                <a:solidFill>
                  <a:srgbClr val="0000FF"/>
                </a:solidFill>
                <a:latin typeface="微软雅黑" panose="020B0503020204020204" pitchFamily="34" charset="-122"/>
                <a:ea typeface="微软雅黑" panose="020B0503020204020204" pitchFamily="34" charset="-122"/>
                <a:cs typeface="+mj-cs"/>
              </a:rPr>
              <a:t>条件的空洞卷积叠加演示</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1" name="矩形 20"/>
          <p:cNvSpPr/>
          <p:nvPr/>
        </p:nvSpPr>
        <p:spPr>
          <a:xfrm>
            <a:off x="6237878" y="1175673"/>
            <a:ext cx="563635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dilation rate [1, 2, 5] with 3 x 3 kernel</a:t>
            </a:r>
            <a:endParaRPr lang="zh-CN" altLang="en-US" sz="2400" dirty="0">
              <a:latin typeface="微软雅黑" panose="020B0503020204020204" pitchFamily="34" charset="-122"/>
              <a:ea typeface="微软雅黑" panose="020B0503020204020204" pitchFamily="34" charset="-122"/>
            </a:endParaRPr>
          </a:p>
        </p:txBody>
      </p:sp>
      <p:sp>
        <p:nvSpPr>
          <p:cNvPr id="152" name="矩形 151"/>
          <p:cNvSpPr/>
          <p:nvPr/>
        </p:nvSpPr>
        <p:spPr>
          <a:xfrm>
            <a:off x="6237878" y="2380926"/>
            <a:ext cx="434654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当前为</a:t>
            </a:r>
            <a:r>
              <a:rPr lang="zh-CN" altLang="en-US" dirty="0">
                <a:solidFill>
                  <a:srgbClr val="FF0000"/>
                </a:solidFill>
                <a:latin typeface="微软雅黑" panose="020B0503020204020204" pitchFamily="34" charset="-122"/>
                <a:ea typeface="微软雅黑" panose="020B0503020204020204" pitchFamily="34" charset="-122"/>
              </a:rPr>
              <a:t>第一层</a:t>
            </a:r>
            <a:r>
              <a:rPr lang="zh-CN" altLang="en-US" dirty="0">
                <a:latin typeface="微软雅黑" panose="020B0503020204020204" pitchFamily="34" charset="-122"/>
                <a:ea typeface="微软雅黑" panose="020B0503020204020204" pitchFamily="34" charset="-122"/>
              </a:rPr>
              <a:t>的情况，退化为</a:t>
            </a:r>
            <a:r>
              <a:rPr lang="zh-CN" altLang="en-US" dirty="0">
                <a:solidFill>
                  <a:srgbClr val="FF0000"/>
                </a:solidFill>
                <a:latin typeface="微软雅黑" panose="020B0503020204020204" pitchFamily="34" charset="-122"/>
                <a:ea typeface="微软雅黑" panose="020B0503020204020204" pitchFamily="34" charset="-122"/>
              </a:rPr>
              <a:t>普通卷积</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6237878" y="3228237"/>
            <a:ext cx="452352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以中间点为例，每个点获取周边点的情况</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6237878" y="4075548"/>
            <a:ext cx="4656264"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灰色点为上一层卷积核的位置，意味着经过第一层卷积后</a:t>
            </a:r>
            <a:r>
              <a:rPr lang="zh-CN" altLang="en-US" dirty="0">
                <a:solidFill>
                  <a:srgbClr val="FF0000"/>
                </a:solidFill>
                <a:latin typeface="微软雅黑" panose="020B0503020204020204" pitchFamily="34" charset="-122"/>
                <a:ea typeface="微软雅黑" panose="020B0503020204020204" pitchFamily="34" charset="-122"/>
              </a:rPr>
              <a:t>所有点的信息都被传到了最后一层中心的节点上</a:t>
            </a:r>
            <a:endParaRPr lang="zh-CN" altLang="en-US"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06138" y="1702744"/>
            <a:ext cx="4612806" cy="4612806"/>
            <a:chOff x="2077449" y="1565092"/>
            <a:chExt cx="4612806" cy="4612806"/>
          </a:xfrm>
        </p:grpSpPr>
        <p:sp>
          <p:nvSpPr>
            <p:cNvPr id="313" name="矩形 312"/>
            <p:cNvSpPr/>
            <p:nvPr/>
          </p:nvSpPr>
          <p:spPr bwMode="auto">
            <a:xfrm>
              <a:off x="2077449"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314" name="矩形 313"/>
            <p:cNvSpPr/>
            <p:nvPr/>
          </p:nvSpPr>
          <p:spPr bwMode="auto">
            <a:xfrm>
              <a:off x="2496795" y="1565092"/>
              <a:ext cx="419346" cy="4193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5" name="矩形 314"/>
            <p:cNvSpPr/>
            <p:nvPr/>
          </p:nvSpPr>
          <p:spPr bwMode="auto">
            <a:xfrm>
              <a:off x="2916141"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16" name="矩形 315"/>
            <p:cNvSpPr/>
            <p:nvPr/>
          </p:nvSpPr>
          <p:spPr bwMode="auto">
            <a:xfrm>
              <a:off x="3335487"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17" name="矩形 316"/>
            <p:cNvSpPr/>
            <p:nvPr/>
          </p:nvSpPr>
          <p:spPr bwMode="auto">
            <a:xfrm>
              <a:off x="3754833" y="15650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8" name="矩形 317"/>
            <p:cNvSpPr/>
            <p:nvPr/>
          </p:nvSpPr>
          <p:spPr bwMode="auto">
            <a:xfrm>
              <a:off x="4174179"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19" name="矩形 318"/>
            <p:cNvSpPr/>
            <p:nvPr/>
          </p:nvSpPr>
          <p:spPr bwMode="auto">
            <a:xfrm>
              <a:off x="4593525" y="15650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0" name="矩形 319"/>
            <p:cNvSpPr/>
            <p:nvPr/>
          </p:nvSpPr>
          <p:spPr bwMode="auto">
            <a:xfrm>
              <a:off x="5012871"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21" name="矩形 320"/>
            <p:cNvSpPr/>
            <p:nvPr/>
          </p:nvSpPr>
          <p:spPr bwMode="auto">
            <a:xfrm>
              <a:off x="5432217"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22" name="矩形 321"/>
            <p:cNvSpPr/>
            <p:nvPr/>
          </p:nvSpPr>
          <p:spPr bwMode="auto">
            <a:xfrm>
              <a:off x="5851563" y="156509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3" name="矩形 322"/>
            <p:cNvSpPr/>
            <p:nvPr/>
          </p:nvSpPr>
          <p:spPr bwMode="auto">
            <a:xfrm>
              <a:off x="6270909" y="156509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324" name="矩形 323"/>
            <p:cNvSpPr/>
            <p:nvPr/>
          </p:nvSpPr>
          <p:spPr bwMode="auto">
            <a:xfrm>
              <a:off x="2077449" y="1984438"/>
              <a:ext cx="419346" cy="4193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25" name="矩形 324"/>
            <p:cNvSpPr/>
            <p:nvPr/>
          </p:nvSpPr>
          <p:spPr bwMode="auto">
            <a:xfrm>
              <a:off x="2496795" y="1984438"/>
              <a:ext cx="419346" cy="4193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26" name="矩形 325"/>
            <p:cNvSpPr/>
            <p:nvPr/>
          </p:nvSpPr>
          <p:spPr bwMode="auto">
            <a:xfrm>
              <a:off x="2916141"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7" name="矩形 326"/>
            <p:cNvSpPr/>
            <p:nvPr/>
          </p:nvSpPr>
          <p:spPr bwMode="auto">
            <a:xfrm>
              <a:off x="3335487"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8" name="矩形 327"/>
            <p:cNvSpPr/>
            <p:nvPr/>
          </p:nvSpPr>
          <p:spPr bwMode="auto">
            <a:xfrm>
              <a:off x="3754833"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29" name="矩形 328"/>
            <p:cNvSpPr/>
            <p:nvPr/>
          </p:nvSpPr>
          <p:spPr bwMode="auto">
            <a:xfrm>
              <a:off x="4174179"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0" name="矩形 329"/>
            <p:cNvSpPr/>
            <p:nvPr/>
          </p:nvSpPr>
          <p:spPr bwMode="auto">
            <a:xfrm>
              <a:off x="4593525"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1" name="矩形 330"/>
            <p:cNvSpPr/>
            <p:nvPr/>
          </p:nvSpPr>
          <p:spPr bwMode="auto">
            <a:xfrm>
              <a:off x="5012871"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2" name="矩形 331"/>
            <p:cNvSpPr/>
            <p:nvPr/>
          </p:nvSpPr>
          <p:spPr bwMode="auto">
            <a:xfrm>
              <a:off x="5432217"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3" name="矩形 332"/>
            <p:cNvSpPr/>
            <p:nvPr/>
          </p:nvSpPr>
          <p:spPr bwMode="auto">
            <a:xfrm>
              <a:off x="5851563"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4" name="矩形 333"/>
            <p:cNvSpPr/>
            <p:nvPr/>
          </p:nvSpPr>
          <p:spPr bwMode="auto">
            <a:xfrm>
              <a:off x="6270909" y="198443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5" name="矩形 334"/>
            <p:cNvSpPr/>
            <p:nvPr/>
          </p:nvSpPr>
          <p:spPr bwMode="auto">
            <a:xfrm>
              <a:off x="2077449"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36" name="矩形 335"/>
            <p:cNvSpPr/>
            <p:nvPr/>
          </p:nvSpPr>
          <p:spPr bwMode="auto">
            <a:xfrm>
              <a:off x="2496795" y="24037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37" name="矩形 336"/>
            <p:cNvSpPr/>
            <p:nvPr/>
          </p:nvSpPr>
          <p:spPr bwMode="auto">
            <a:xfrm>
              <a:off x="2916141"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38" name="矩形 337"/>
            <p:cNvSpPr/>
            <p:nvPr/>
          </p:nvSpPr>
          <p:spPr bwMode="auto">
            <a:xfrm>
              <a:off x="3335487"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39" name="矩形 338"/>
            <p:cNvSpPr/>
            <p:nvPr/>
          </p:nvSpPr>
          <p:spPr bwMode="auto">
            <a:xfrm>
              <a:off x="3754833" y="24037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0" name="矩形 339"/>
            <p:cNvSpPr/>
            <p:nvPr/>
          </p:nvSpPr>
          <p:spPr bwMode="auto">
            <a:xfrm>
              <a:off x="4174179"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1" name="矩形 340"/>
            <p:cNvSpPr/>
            <p:nvPr/>
          </p:nvSpPr>
          <p:spPr bwMode="auto">
            <a:xfrm>
              <a:off x="4593525" y="24037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2" name="矩形 341"/>
            <p:cNvSpPr/>
            <p:nvPr/>
          </p:nvSpPr>
          <p:spPr bwMode="auto">
            <a:xfrm>
              <a:off x="5012871"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3" name="矩形 342"/>
            <p:cNvSpPr/>
            <p:nvPr/>
          </p:nvSpPr>
          <p:spPr bwMode="auto">
            <a:xfrm>
              <a:off x="5432217"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4" name="矩形 343"/>
            <p:cNvSpPr/>
            <p:nvPr/>
          </p:nvSpPr>
          <p:spPr bwMode="auto">
            <a:xfrm>
              <a:off x="5851563" y="240378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5" name="矩形 344"/>
            <p:cNvSpPr/>
            <p:nvPr/>
          </p:nvSpPr>
          <p:spPr bwMode="auto">
            <a:xfrm>
              <a:off x="6270909" y="240378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6" name="矩形 345"/>
            <p:cNvSpPr/>
            <p:nvPr/>
          </p:nvSpPr>
          <p:spPr bwMode="auto">
            <a:xfrm>
              <a:off x="2077449"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7" name="矩形 346"/>
            <p:cNvSpPr/>
            <p:nvPr/>
          </p:nvSpPr>
          <p:spPr bwMode="auto">
            <a:xfrm>
              <a:off x="2496795" y="28231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48" name="矩形 347"/>
            <p:cNvSpPr/>
            <p:nvPr/>
          </p:nvSpPr>
          <p:spPr bwMode="auto">
            <a:xfrm>
              <a:off x="2916141"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49" name="矩形 348"/>
            <p:cNvSpPr/>
            <p:nvPr/>
          </p:nvSpPr>
          <p:spPr bwMode="auto">
            <a:xfrm>
              <a:off x="3335487"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50" name="矩形 349"/>
            <p:cNvSpPr/>
            <p:nvPr/>
          </p:nvSpPr>
          <p:spPr bwMode="auto">
            <a:xfrm>
              <a:off x="3754833" y="28231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1" name="矩形 350"/>
            <p:cNvSpPr/>
            <p:nvPr/>
          </p:nvSpPr>
          <p:spPr bwMode="auto">
            <a:xfrm>
              <a:off x="4174179"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52" name="矩形 351"/>
            <p:cNvSpPr/>
            <p:nvPr/>
          </p:nvSpPr>
          <p:spPr bwMode="auto">
            <a:xfrm>
              <a:off x="4593525" y="28231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3" name="矩形 352"/>
            <p:cNvSpPr/>
            <p:nvPr/>
          </p:nvSpPr>
          <p:spPr bwMode="auto">
            <a:xfrm>
              <a:off x="5012871"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54" name="矩形 353"/>
            <p:cNvSpPr/>
            <p:nvPr/>
          </p:nvSpPr>
          <p:spPr bwMode="auto">
            <a:xfrm>
              <a:off x="5432217"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55" name="矩形 354"/>
            <p:cNvSpPr/>
            <p:nvPr/>
          </p:nvSpPr>
          <p:spPr bwMode="auto">
            <a:xfrm>
              <a:off x="5851563" y="282313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6" name="矩形 355"/>
            <p:cNvSpPr/>
            <p:nvPr/>
          </p:nvSpPr>
          <p:spPr bwMode="auto">
            <a:xfrm>
              <a:off x="6270909" y="282313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57" name="矩形 356"/>
            <p:cNvSpPr/>
            <p:nvPr/>
          </p:nvSpPr>
          <p:spPr bwMode="auto">
            <a:xfrm>
              <a:off x="2077449"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8" name="矩形 357"/>
            <p:cNvSpPr/>
            <p:nvPr/>
          </p:nvSpPr>
          <p:spPr bwMode="auto">
            <a:xfrm>
              <a:off x="2496795"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59" name="矩形 358"/>
            <p:cNvSpPr/>
            <p:nvPr/>
          </p:nvSpPr>
          <p:spPr bwMode="auto">
            <a:xfrm>
              <a:off x="2916141"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0" name="矩形 359"/>
            <p:cNvSpPr/>
            <p:nvPr/>
          </p:nvSpPr>
          <p:spPr bwMode="auto">
            <a:xfrm>
              <a:off x="3335487"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1" name="矩形 360"/>
            <p:cNvSpPr/>
            <p:nvPr/>
          </p:nvSpPr>
          <p:spPr bwMode="auto">
            <a:xfrm>
              <a:off x="3754833" y="3242476"/>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62" name="矩形 361"/>
            <p:cNvSpPr/>
            <p:nvPr/>
          </p:nvSpPr>
          <p:spPr bwMode="auto">
            <a:xfrm>
              <a:off x="4174179" y="3242476"/>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63" name="矩形 362"/>
            <p:cNvSpPr/>
            <p:nvPr/>
          </p:nvSpPr>
          <p:spPr bwMode="auto">
            <a:xfrm>
              <a:off x="4593525" y="3242476"/>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64" name="矩形 363"/>
            <p:cNvSpPr/>
            <p:nvPr/>
          </p:nvSpPr>
          <p:spPr bwMode="auto">
            <a:xfrm>
              <a:off x="5012871"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5" name="矩形 364"/>
            <p:cNvSpPr/>
            <p:nvPr/>
          </p:nvSpPr>
          <p:spPr bwMode="auto">
            <a:xfrm>
              <a:off x="5432217"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6" name="矩形 365"/>
            <p:cNvSpPr/>
            <p:nvPr/>
          </p:nvSpPr>
          <p:spPr bwMode="auto">
            <a:xfrm>
              <a:off x="5851563"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7" name="矩形 366"/>
            <p:cNvSpPr/>
            <p:nvPr/>
          </p:nvSpPr>
          <p:spPr bwMode="auto">
            <a:xfrm>
              <a:off x="6270909" y="324247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68" name="矩形 367"/>
            <p:cNvSpPr/>
            <p:nvPr/>
          </p:nvSpPr>
          <p:spPr bwMode="auto">
            <a:xfrm>
              <a:off x="2077449"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369" name="矩形 368"/>
            <p:cNvSpPr/>
            <p:nvPr/>
          </p:nvSpPr>
          <p:spPr bwMode="auto">
            <a:xfrm>
              <a:off x="2496795" y="36618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70" name="矩形 369"/>
            <p:cNvSpPr/>
            <p:nvPr/>
          </p:nvSpPr>
          <p:spPr bwMode="auto">
            <a:xfrm>
              <a:off x="2916141"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71" name="矩形 370"/>
            <p:cNvSpPr/>
            <p:nvPr/>
          </p:nvSpPr>
          <p:spPr bwMode="auto">
            <a:xfrm>
              <a:off x="3335487"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72" name="矩形 371"/>
            <p:cNvSpPr/>
            <p:nvPr/>
          </p:nvSpPr>
          <p:spPr bwMode="auto">
            <a:xfrm>
              <a:off x="3754833" y="3661822"/>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73" name="矩形 372"/>
            <p:cNvSpPr/>
            <p:nvPr/>
          </p:nvSpPr>
          <p:spPr bwMode="auto">
            <a:xfrm>
              <a:off x="4174179"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374" name="矩形 373"/>
            <p:cNvSpPr/>
            <p:nvPr/>
          </p:nvSpPr>
          <p:spPr bwMode="auto">
            <a:xfrm>
              <a:off x="4593525" y="3661822"/>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75" name="矩形 374"/>
            <p:cNvSpPr/>
            <p:nvPr/>
          </p:nvSpPr>
          <p:spPr bwMode="auto">
            <a:xfrm>
              <a:off x="5012871"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76" name="矩形 375"/>
            <p:cNvSpPr/>
            <p:nvPr/>
          </p:nvSpPr>
          <p:spPr bwMode="auto">
            <a:xfrm>
              <a:off x="5432217"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77" name="矩形 376"/>
            <p:cNvSpPr/>
            <p:nvPr/>
          </p:nvSpPr>
          <p:spPr bwMode="auto">
            <a:xfrm>
              <a:off x="5851563" y="366182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78" name="矩形 377"/>
            <p:cNvSpPr/>
            <p:nvPr/>
          </p:nvSpPr>
          <p:spPr bwMode="auto">
            <a:xfrm>
              <a:off x="6270909" y="366182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379" name="矩形 378"/>
            <p:cNvSpPr/>
            <p:nvPr/>
          </p:nvSpPr>
          <p:spPr bwMode="auto">
            <a:xfrm>
              <a:off x="2077449"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0" name="矩形 379"/>
            <p:cNvSpPr/>
            <p:nvPr/>
          </p:nvSpPr>
          <p:spPr bwMode="auto">
            <a:xfrm>
              <a:off x="2496795"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1" name="矩形 380"/>
            <p:cNvSpPr/>
            <p:nvPr/>
          </p:nvSpPr>
          <p:spPr bwMode="auto">
            <a:xfrm>
              <a:off x="2916141"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2" name="矩形 381"/>
            <p:cNvSpPr/>
            <p:nvPr/>
          </p:nvSpPr>
          <p:spPr bwMode="auto">
            <a:xfrm>
              <a:off x="3335487"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3" name="矩形 382"/>
            <p:cNvSpPr/>
            <p:nvPr/>
          </p:nvSpPr>
          <p:spPr bwMode="auto">
            <a:xfrm>
              <a:off x="3754833" y="4081168"/>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84" name="矩形 383"/>
            <p:cNvSpPr/>
            <p:nvPr/>
          </p:nvSpPr>
          <p:spPr bwMode="auto">
            <a:xfrm>
              <a:off x="4174179" y="4081168"/>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85" name="矩形 384"/>
            <p:cNvSpPr/>
            <p:nvPr/>
          </p:nvSpPr>
          <p:spPr bwMode="auto">
            <a:xfrm>
              <a:off x="4593525" y="4081168"/>
              <a:ext cx="419346" cy="41934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latin typeface="Arial" panose="020B0604020202020204" pitchFamily="34" charset="0"/>
              </a:endParaRPr>
            </a:p>
          </p:txBody>
        </p:sp>
        <p:sp>
          <p:nvSpPr>
            <p:cNvPr id="386" name="矩形 385"/>
            <p:cNvSpPr/>
            <p:nvPr/>
          </p:nvSpPr>
          <p:spPr bwMode="auto">
            <a:xfrm>
              <a:off x="5012871"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7" name="矩形 386"/>
            <p:cNvSpPr/>
            <p:nvPr/>
          </p:nvSpPr>
          <p:spPr bwMode="auto">
            <a:xfrm>
              <a:off x="5432217"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8" name="矩形 387"/>
            <p:cNvSpPr/>
            <p:nvPr/>
          </p:nvSpPr>
          <p:spPr bwMode="auto">
            <a:xfrm>
              <a:off x="5851563"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89" name="矩形 388"/>
            <p:cNvSpPr/>
            <p:nvPr/>
          </p:nvSpPr>
          <p:spPr bwMode="auto">
            <a:xfrm>
              <a:off x="6270909" y="4081168"/>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90" name="矩形 389"/>
            <p:cNvSpPr/>
            <p:nvPr/>
          </p:nvSpPr>
          <p:spPr bwMode="auto">
            <a:xfrm>
              <a:off x="2077449"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1" name="矩形 390"/>
            <p:cNvSpPr/>
            <p:nvPr/>
          </p:nvSpPr>
          <p:spPr bwMode="auto">
            <a:xfrm>
              <a:off x="2496795" y="450051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92" name="矩形 391"/>
            <p:cNvSpPr/>
            <p:nvPr/>
          </p:nvSpPr>
          <p:spPr bwMode="auto">
            <a:xfrm>
              <a:off x="2916141"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3" name="矩形 392"/>
            <p:cNvSpPr/>
            <p:nvPr/>
          </p:nvSpPr>
          <p:spPr bwMode="auto">
            <a:xfrm>
              <a:off x="3335487"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4" name="矩形 393"/>
            <p:cNvSpPr/>
            <p:nvPr/>
          </p:nvSpPr>
          <p:spPr bwMode="auto">
            <a:xfrm>
              <a:off x="3754833" y="450051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95" name="矩形 394"/>
            <p:cNvSpPr/>
            <p:nvPr/>
          </p:nvSpPr>
          <p:spPr bwMode="auto">
            <a:xfrm>
              <a:off x="4174179"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6" name="矩形 395"/>
            <p:cNvSpPr/>
            <p:nvPr/>
          </p:nvSpPr>
          <p:spPr bwMode="auto">
            <a:xfrm>
              <a:off x="4593525" y="450051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397" name="矩形 396"/>
            <p:cNvSpPr/>
            <p:nvPr/>
          </p:nvSpPr>
          <p:spPr bwMode="auto">
            <a:xfrm>
              <a:off x="5012871"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8" name="矩形 397"/>
            <p:cNvSpPr/>
            <p:nvPr/>
          </p:nvSpPr>
          <p:spPr bwMode="auto">
            <a:xfrm>
              <a:off x="5432217"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399" name="矩形 398"/>
            <p:cNvSpPr/>
            <p:nvPr/>
          </p:nvSpPr>
          <p:spPr bwMode="auto">
            <a:xfrm>
              <a:off x="5851563" y="4500514"/>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0" name="矩形 399"/>
            <p:cNvSpPr/>
            <p:nvPr/>
          </p:nvSpPr>
          <p:spPr bwMode="auto">
            <a:xfrm>
              <a:off x="6270909" y="4500514"/>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1" name="矩形 400"/>
            <p:cNvSpPr/>
            <p:nvPr/>
          </p:nvSpPr>
          <p:spPr bwMode="auto">
            <a:xfrm>
              <a:off x="2077449"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2" name="矩形 401"/>
            <p:cNvSpPr/>
            <p:nvPr/>
          </p:nvSpPr>
          <p:spPr bwMode="auto">
            <a:xfrm>
              <a:off x="2496795" y="491986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3" name="矩形 402"/>
            <p:cNvSpPr/>
            <p:nvPr/>
          </p:nvSpPr>
          <p:spPr bwMode="auto">
            <a:xfrm>
              <a:off x="2916141"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4" name="矩形 403"/>
            <p:cNvSpPr/>
            <p:nvPr/>
          </p:nvSpPr>
          <p:spPr bwMode="auto">
            <a:xfrm>
              <a:off x="3335487"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5" name="矩形 404"/>
            <p:cNvSpPr/>
            <p:nvPr/>
          </p:nvSpPr>
          <p:spPr bwMode="auto">
            <a:xfrm>
              <a:off x="3754833" y="491986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6" name="矩形 405"/>
            <p:cNvSpPr/>
            <p:nvPr/>
          </p:nvSpPr>
          <p:spPr bwMode="auto">
            <a:xfrm>
              <a:off x="4174179"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7" name="矩形 406"/>
            <p:cNvSpPr/>
            <p:nvPr/>
          </p:nvSpPr>
          <p:spPr bwMode="auto">
            <a:xfrm>
              <a:off x="4593525" y="491986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08" name="矩形 407"/>
            <p:cNvSpPr/>
            <p:nvPr/>
          </p:nvSpPr>
          <p:spPr bwMode="auto">
            <a:xfrm>
              <a:off x="5012871"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09" name="矩形 408"/>
            <p:cNvSpPr/>
            <p:nvPr/>
          </p:nvSpPr>
          <p:spPr bwMode="auto">
            <a:xfrm>
              <a:off x="5432217"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10" name="矩形 409"/>
            <p:cNvSpPr/>
            <p:nvPr/>
          </p:nvSpPr>
          <p:spPr bwMode="auto">
            <a:xfrm>
              <a:off x="5851563" y="4919860"/>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1" name="矩形 410"/>
            <p:cNvSpPr/>
            <p:nvPr/>
          </p:nvSpPr>
          <p:spPr bwMode="auto">
            <a:xfrm>
              <a:off x="6270909" y="4919860"/>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12" name="矩形 411"/>
            <p:cNvSpPr/>
            <p:nvPr/>
          </p:nvSpPr>
          <p:spPr bwMode="auto">
            <a:xfrm>
              <a:off x="2077449"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3" name="矩形 412"/>
            <p:cNvSpPr/>
            <p:nvPr/>
          </p:nvSpPr>
          <p:spPr bwMode="auto">
            <a:xfrm>
              <a:off x="2496795"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4" name="矩形 413"/>
            <p:cNvSpPr/>
            <p:nvPr/>
          </p:nvSpPr>
          <p:spPr bwMode="auto">
            <a:xfrm>
              <a:off x="2916141"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5" name="矩形 414"/>
            <p:cNvSpPr/>
            <p:nvPr/>
          </p:nvSpPr>
          <p:spPr bwMode="auto">
            <a:xfrm>
              <a:off x="3335487"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6" name="矩形 415"/>
            <p:cNvSpPr/>
            <p:nvPr/>
          </p:nvSpPr>
          <p:spPr bwMode="auto">
            <a:xfrm>
              <a:off x="3754833"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7" name="矩形 416"/>
            <p:cNvSpPr/>
            <p:nvPr/>
          </p:nvSpPr>
          <p:spPr bwMode="auto">
            <a:xfrm>
              <a:off x="4174179"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8" name="矩形 417"/>
            <p:cNvSpPr/>
            <p:nvPr/>
          </p:nvSpPr>
          <p:spPr bwMode="auto">
            <a:xfrm>
              <a:off x="4593525"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19" name="矩形 418"/>
            <p:cNvSpPr/>
            <p:nvPr/>
          </p:nvSpPr>
          <p:spPr bwMode="auto">
            <a:xfrm>
              <a:off x="5012871"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0" name="矩形 419"/>
            <p:cNvSpPr/>
            <p:nvPr/>
          </p:nvSpPr>
          <p:spPr bwMode="auto">
            <a:xfrm>
              <a:off x="5432217"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1" name="矩形 420"/>
            <p:cNvSpPr/>
            <p:nvPr/>
          </p:nvSpPr>
          <p:spPr bwMode="auto">
            <a:xfrm>
              <a:off x="5851563"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2" name="矩形 421"/>
            <p:cNvSpPr/>
            <p:nvPr/>
          </p:nvSpPr>
          <p:spPr bwMode="auto">
            <a:xfrm>
              <a:off x="6270909" y="5339206"/>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3" name="矩形 422"/>
            <p:cNvSpPr/>
            <p:nvPr/>
          </p:nvSpPr>
          <p:spPr bwMode="auto">
            <a:xfrm>
              <a:off x="2077449"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sp>
          <p:nvSpPr>
            <p:cNvPr id="424" name="矩形 423"/>
            <p:cNvSpPr/>
            <p:nvPr/>
          </p:nvSpPr>
          <p:spPr bwMode="auto">
            <a:xfrm>
              <a:off x="2496795" y="575855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5" name="矩形 424"/>
            <p:cNvSpPr/>
            <p:nvPr/>
          </p:nvSpPr>
          <p:spPr bwMode="auto">
            <a:xfrm>
              <a:off x="2916141"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26" name="矩形 425"/>
            <p:cNvSpPr/>
            <p:nvPr/>
          </p:nvSpPr>
          <p:spPr bwMode="auto">
            <a:xfrm>
              <a:off x="3335487"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27" name="矩形 426"/>
            <p:cNvSpPr/>
            <p:nvPr/>
          </p:nvSpPr>
          <p:spPr bwMode="auto">
            <a:xfrm>
              <a:off x="3754833" y="575855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8" name="矩形 427"/>
            <p:cNvSpPr/>
            <p:nvPr/>
          </p:nvSpPr>
          <p:spPr bwMode="auto">
            <a:xfrm>
              <a:off x="4174179"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29" name="矩形 428"/>
            <p:cNvSpPr/>
            <p:nvPr/>
          </p:nvSpPr>
          <p:spPr bwMode="auto">
            <a:xfrm>
              <a:off x="4593525" y="575855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30" name="矩形 429"/>
            <p:cNvSpPr/>
            <p:nvPr/>
          </p:nvSpPr>
          <p:spPr bwMode="auto">
            <a:xfrm>
              <a:off x="5012871"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31" name="矩形 430"/>
            <p:cNvSpPr/>
            <p:nvPr/>
          </p:nvSpPr>
          <p:spPr bwMode="auto">
            <a:xfrm>
              <a:off x="5432217"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indent="-290830" fontAlgn="base">
                <a:spcBef>
                  <a:spcPct val="20000"/>
                </a:spcBef>
                <a:spcAft>
                  <a:spcPct val="0"/>
                </a:spcAft>
                <a:buClr>
                  <a:srgbClr val="D51203"/>
                </a:buClr>
                <a:buSzPct val="80000"/>
                <a:buFont typeface="Wingdings" panose="05000000000000000000" pitchFamily="2" charset="2"/>
                <a:buChar char="n"/>
              </a:pPr>
              <a:endParaRPr lang="zh-CN" altLang="en-US" sz="2800">
                <a:solidFill>
                  <a:srgbClr val="9CAFB3"/>
                </a:solidFill>
                <a:latin typeface="Arial" panose="020B0604020202020204" pitchFamily="34" charset="0"/>
              </a:endParaRPr>
            </a:p>
          </p:txBody>
        </p:sp>
        <p:sp>
          <p:nvSpPr>
            <p:cNvPr id="432" name="矩形 431"/>
            <p:cNvSpPr/>
            <p:nvPr/>
          </p:nvSpPr>
          <p:spPr bwMode="auto">
            <a:xfrm>
              <a:off x="5851563" y="5758552"/>
              <a:ext cx="419346" cy="4193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chemeClr val="tx1"/>
                </a:solidFill>
                <a:effectLst/>
                <a:latin typeface="Arial" panose="020B0604020202020204" pitchFamily="34" charset="0"/>
              </a:endParaRPr>
            </a:p>
          </p:txBody>
        </p:sp>
        <p:sp>
          <p:nvSpPr>
            <p:cNvPr id="433" name="矩形 432"/>
            <p:cNvSpPr/>
            <p:nvPr/>
          </p:nvSpPr>
          <p:spPr bwMode="auto">
            <a:xfrm>
              <a:off x="6270909" y="5758552"/>
              <a:ext cx="419346" cy="419346"/>
            </a:xfrm>
            <a:prstGeom prst="rect">
              <a:avLst/>
            </a:prstGeom>
            <a:solidFill>
              <a:srgbClr val="9CAFB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a:ln>
                  <a:noFill/>
                </a:ln>
                <a:solidFill>
                  <a:srgbClr val="9CAFB3"/>
                </a:solidFill>
                <a:effectLst/>
                <a:latin typeface="Arial" panose="020B0604020202020204" pitchFamily="34" charset="0"/>
              </a:endParaRPr>
            </a:p>
          </p:txBody>
        </p:sp>
      </p:grpSp>
      <p:sp>
        <p:nvSpPr>
          <p:cNvPr id="434" name="矩形 433"/>
          <p:cNvSpPr/>
          <p:nvPr/>
        </p:nvSpPr>
        <p:spPr>
          <a:xfrm>
            <a:off x="6237878" y="5476858"/>
            <a:ext cx="465626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也就证明了采取满足</a:t>
            </a:r>
            <a:r>
              <a:rPr lang="en-US" altLang="zh-CN" dirty="0">
                <a:latin typeface="微软雅黑" panose="020B0503020204020204" pitchFamily="34" charset="-122"/>
                <a:ea typeface="微软雅黑" panose="020B0503020204020204" pitchFamily="34" charset="-122"/>
              </a:rPr>
              <a:t>HDC</a:t>
            </a:r>
            <a:r>
              <a:rPr lang="zh-CN" altLang="en-US" dirty="0">
                <a:latin typeface="微软雅黑" panose="020B0503020204020204" pitchFamily="34" charset="-122"/>
                <a:ea typeface="微软雅黑" panose="020B0503020204020204" pitchFamily="34" charset="-122"/>
              </a:rPr>
              <a:t>条件的空洞卷积叠加可以</a:t>
            </a:r>
            <a:r>
              <a:rPr lang="zh-CN" altLang="en-US" b="1" dirty="0">
                <a:solidFill>
                  <a:srgbClr val="FF0000"/>
                </a:solidFill>
                <a:latin typeface="微软雅黑" panose="020B0503020204020204" pitchFamily="34" charset="-122"/>
                <a:ea typeface="微软雅黑" panose="020B0503020204020204" pitchFamily="34" charset="-122"/>
              </a:rPr>
              <a:t>解决网格效应</a:t>
            </a:r>
            <a:r>
              <a:rPr lang="zh-CN" altLang="en-US" dirty="0">
                <a:latin typeface="微软雅黑" panose="020B0503020204020204" pitchFamily="34" charset="-122"/>
                <a:ea typeface="微软雅黑" panose="020B0503020204020204" pitchFamily="34" charset="-122"/>
              </a:rPr>
              <a:t>，也能</a:t>
            </a:r>
            <a:r>
              <a:rPr lang="zh-CN" altLang="en-US" b="1" dirty="0">
                <a:solidFill>
                  <a:srgbClr val="FF0000"/>
                </a:solidFill>
                <a:latin typeface="微软雅黑" panose="020B0503020204020204" pitchFamily="34" charset="-122"/>
                <a:ea typeface="微软雅黑" panose="020B0503020204020204" pitchFamily="34" charset="-122"/>
              </a:rPr>
              <a:t>捕获近距离信息</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3875035"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使用</a:t>
            </a:r>
            <a:r>
              <a:rPr lang="en-US" altLang="zh-CN" sz="2400" b="1" dirty="0" err="1">
                <a:solidFill>
                  <a:srgbClr val="0000FF"/>
                </a:solidFill>
                <a:latin typeface="微软雅黑" panose="020B0503020204020204" pitchFamily="34" charset="-122"/>
                <a:ea typeface="微软雅黑" panose="020B0503020204020204" pitchFamily="34" charset="-122"/>
                <a:cs typeface="+mj-cs"/>
              </a:rPr>
              <a:t>PyTorch</a:t>
            </a:r>
            <a:r>
              <a:rPr lang="zh-CN" altLang="en-US" sz="2400" b="1" dirty="0">
                <a:solidFill>
                  <a:srgbClr val="0000FF"/>
                </a:solidFill>
                <a:latin typeface="微软雅黑" panose="020B0503020204020204" pitchFamily="34" charset="-122"/>
                <a:ea typeface="微软雅黑" panose="020B0503020204020204" pitchFamily="34" charset="-122"/>
                <a:cs typeface="+mj-cs"/>
              </a:rPr>
              <a:t>实现空洞卷积</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pic>
        <p:nvPicPr>
          <p:cNvPr id="5" name="图片 4"/>
          <p:cNvPicPr>
            <a:picLocks noChangeAspect="1"/>
          </p:cNvPicPr>
          <p:nvPr/>
        </p:nvPicPr>
        <p:blipFill>
          <a:blip r:embed="rId1"/>
          <a:stretch>
            <a:fillRect/>
          </a:stretch>
        </p:blipFill>
        <p:spPr>
          <a:xfrm>
            <a:off x="496528" y="1790690"/>
            <a:ext cx="9866671" cy="4363760"/>
          </a:xfrm>
          <a:prstGeom prst="rect">
            <a:avLst/>
          </a:prstGeom>
        </p:spPr>
      </p:pic>
      <p:sp>
        <p:nvSpPr>
          <p:cNvPr id="50" name="矩形 49"/>
          <p:cNvSpPr/>
          <p:nvPr/>
        </p:nvSpPr>
        <p:spPr>
          <a:xfrm>
            <a:off x="1396180" y="2831690"/>
            <a:ext cx="1115962" cy="226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429862" y="1674831"/>
            <a:ext cx="56314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直接使用</a:t>
            </a:r>
            <a:r>
              <a:rPr lang="en-US" altLang="zh-CN" dirty="0">
                <a:latin typeface="微软雅黑" panose="020B0503020204020204" pitchFamily="34" charset="-122"/>
                <a:ea typeface="微软雅黑" panose="020B0503020204020204" pitchFamily="34" charset="-122"/>
              </a:rPr>
              <a:t>torch.nn.Conv2d</a:t>
            </a:r>
            <a:r>
              <a:rPr lang="zh-CN" altLang="en-US" dirty="0">
                <a:latin typeface="微软雅黑" panose="020B0503020204020204" pitchFamily="34" charset="-122"/>
                <a:ea typeface="微软雅黑" panose="020B0503020204020204" pitchFamily="34" charset="-122"/>
              </a:rPr>
              <a:t>，选择不同的</a:t>
            </a:r>
            <a:r>
              <a:rPr lang="en-US" altLang="zh-CN" dirty="0">
                <a:latin typeface="微软雅黑" panose="020B0503020204020204" pitchFamily="34" charset="-122"/>
                <a:ea typeface="微软雅黑" panose="020B0503020204020204" pitchFamily="34" charset="-122"/>
              </a:rPr>
              <a:t>dilation</a:t>
            </a:r>
            <a:r>
              <a:rPr lang="zh-CN" altLang="en-US" dirty="0">
                <a:latin typeface="微软雅黑" panose="020B0503020204020204" pitchFamily="34" charset="-122"/>
                <a:ea typeface="微软雅黑" panose="020B0503020204020204" pitchFamily="34" charset="-122"/>
              </a:rPr>
              <a:t>即可</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95949" y="862932"/>
            <a:ext cx="2339102"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空洞卷积的实现</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pic>
        <p:nvPicPr>
          <p:cNvPr id="21" name="图片 20"/>
          <p:cNvPicPr>
            <a:picLocks noChangeAspect="1"/>
          </p:cNvPicPr>
          <p:nvPr/>
        </p:nvPicPr>
        <p:blipFill rotWithShape="1">
          <a:blip r:embed="rId1"/>
          <a:srcRect t="70714"/>
          <a:stretch>
            <a:fillRect/>
          </a:stretch>
        </p:blipFill>
        <p:spPr>
          <a:xfrm>
            <a:off x="5992586" y="1769895"/>
            <a:ext cx="5693216" cy="2008414"/>
          </a:xfrm>
          <a:prstGeom prst="rect">
            <a:avLst/>
          </a:prstGeom>
        </p:spPr>
      </p:pic>
      <p:grpSp>
        <p:nvGrpSpPr>
          <p:cNvPr id="22" name="组合 21"/>
          <p:cNvGrpSpPr/>
          <p:nvPr/>
        </p:nvGrpSpPr>
        <p:grpSpPr>
          <a:xfrm>
            <a:off x="54435" y="1386173"/>
            <a:ext cx="5693216" cy="4608895"/>
            <a:chOff x="114306" y="1545771"/>
            <a:chExt cx="5693216" cy="4608895"/>
          </a:xfrm>
        </p:grpSpPr>
        <p:pic>
          <p:nvPicPr>
            <p:cNvPr id="23" name="图片 22"/>
            <p:cNvPicPr>
              <a:picLocks noChangeAspect="1"/>
            </p:cNvPicPr>
            <p:nvPr/>
          </p:nvPicPr>
          <p:blipFill rotWithShape="1">
            <a:blip r:embed="rId1"/>
            <a:srcRect b="32796"/>
            <a:stretch>
              <a:fillRect/>
            </a:stretch>
          </p:blipFill>
          <p:spPr>
            <a:xfrm>
              <a:off x="114306" y="1545771"/>
              <a:ext cx="5693216" cy="4608895"/>
            </a:xfrm>
            <a:prstGeom prst="rect">
              <a:avLst/>
            </a:prstGeom>
          </p:spPr>
        </p:pic>
        <p:sp>
          <p:nvSpPr>
            <p:cNvPr id="24" name="矩形 23"/>
            <p:cNvSpPr/>
            <p:nvPr/>
          </p:nvSpPr>
          <p:spPr>
            <a:xfrm>
              <a:off x="3091542" y="2933699"/>
              <a:ext cx="1023258" cy="3211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3091542" y="3937907"/>
              <a:ext cx="1023258" cy="3211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3091542" y="4885721"/>
              <a:ext cx="1023258" cy="3211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7" name="矩形 26"/>
          <p:cNvSpPr/>
          <p:nvPr/>
        </p:nvSpPr>
        <p:spPr>
          <a:xfrm>
            <a:off x="2992341" y="909098"/>
            <a:ext cx="391569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dilation</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1,2,5</a:t>
            </a:r>
            <a:r>
              <a:rPr lang="zh-CN" altLang="en-US" dirty="0">
                <a:latin typeface="微软雅黑" panose="020B0503020204020204" pitchFamily="34" charset="-122"/>
                <a:ea typeface="微软雅黑" panose="020B0503020204020204" pitchFamily="34" charset="-122"/>
              </a:rPr>
              <a:t>的三层空洞卷积</a:t>
            </a:r>
            <a:endParaRPr lang="zh-CN" altLang="en-US" dirty="0"/>
          </a:p>
        </p:txBody>
      </p:sp>
      <p:sp>
        <p:nvSpPr>
          <p:cNvPr id="28" name="矩形 27"/>
          <p:cNvSpPr/>
          <p:nvPr/>
        </p:nvSpPr>
        <p:spPr>
          <a:xfrm>
            <a:off x="396713" y="6151941"/>
            <a:ext cx="500865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只需改变</a:t>
            </a:r>
            <a:r>
              <a:rPr lang="en-US" altLang="zh-CN" dirty="0">
                <a:latin typeface="微软雅黑" panose="020B0503020204020204" pitchFamily="34" charset="-122"/>
                <a:ea typeface="微软雅黑" panose="020B0503020204020204" pitchFamily="34" charset="-122"/>
              </a:rPr>
              <a:t>dilation</a:t>
            </a:r>
            <a:r>
              <a:rPr lang="zh-CN" altLang="en-US" dirty="0">
                <a:latin typeface="微软雅黑" panose="020B0503020204020204" pitchFamily="34" charset="-122"/>
                <a:ea typeface="微软雅黑" panose="020B0503020204020204" pitchFamily="34" charset="-122"/>
              </a:rPr>
              <a:t>参数，其他与</a:t>
            </a:r>
            <a:r>
              <a:rPr lang="en-US" altLang="zh-CN" dirty="0">
                <a:latin typeface="微软雅黑" panose="020B0503020204020204" pitchFamily="34" charset="-122"/>
                <a:ea typeface="微软雅黑" panose="020B0503020204020204" pitchFamily="34" charset="-122"/>
              </a:rPr>
              <a:t>Conv2d</a:t>
            </a:r>
            <a:r>
              <a:rPr lang="zh-CN" altLang="en-US" dirty="0">
                <a:latin typeface="微软雅黑" panose="020B0503020204020204" pitchFamily="34" charset="-122"/>
                <a:ea typeface="微软雅黑" panose="020B0503020204020204" pitchFamily="34" charset="-122"/>
              </a:rPr>
              <a:t>相同</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6356586" y="3914772"/>
            <a:ext cx="4936663"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图片大小的变化：</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a:xfrm>
            <a:off x="6356586" y="4608672"/>
            <a:ext cx="4038592"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池化层为了将图片大小变为</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6356586" y="5302571"/>
            <a:ext cx="5410192"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输出层将维度变为类别数，后续经过处理变为每个类别的概率</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空洞卷积</a:t>
            </a:r>
            <a:r>
              <a:rPr lang="en-US" altLang="zh-CN" sz="2800" b="1" dirty="0">
                <a:latin typeface="微软雅黑" panose="020B0503020204020204" pitchFamily="34" charset="-122"/>
                <a:ea typeface="微软雅黑" panose="020B0503020204020204" pitchFamily="34" charset="-122"/>
              </a:rPr>
              <a:t>(dilated convolution)</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264687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空洞卷积实验结果</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8588157" y="4198933"/>
            <a:ext cx="21288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平均准确率的变化</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9901" y="4198933"/>
            <a:ext cx="1540999"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的变化</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5018393" y="2239505"/>
            <a:ext cx="1921329"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batchsize</a:t>
            </a:r>
            <a:r>
              <a:rPr lang="en-US" altLang="zh-CN" dirty="0">
                <a:latin typeface="微软雅黑" panose="020B0503020204020204" pitchFamily="34" charset="-122"/>
                <a:ea typeface="微软雅黑" panose="020B0503020204020204" pitchFamily="34" charset="-122"/>
              </a:rPr>
              <a:t>=512</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5018393" y="2761833"/>
            <a:ext cx="1181780"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lr</a:t>
            </a:r>
            <a:r>
              <a:rPr lang="en-US" altLang="zh-CN" dirty="0">
                <a:latin typeface="微软雅黑" panose="020B0503020204020204" pitchFamily="34" charset="-122"/>
                <a:ea typeface="微软雅黑" panose="020B0503020204020204" pitchFamily="34" charset="-122"/>
              </a:rPr>
              <a:t>=0.001</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5018393" y="3284160"/>
            <a:ext cx="155202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epochs=100</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524381" y="4868960"/>
            <a:ext cx="6205545"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模型在训练集上可以达到一个较低的</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和较高的准确率</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524381" y="5395561"/>
            <a:ext cx="8963748"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在大约</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轮后测试集的</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就处于波动状态甚至有些上升，说明模型出现了过拟合</a:t>
            </a:r>
            <a:endParaRPr lang="en-US" altLang="zh-CN" dirty="0">
              <a:latin typeface="微软雅黑" panose="020B0503020204020204" pitchFamily="34" charset="-122"/>
              <a:ea typeface="微软雅黑" panose="020B0503020204020204" pitchFamily="34" charset="-122"/>
            </a:endParaRPr>
          </a:p>
        </p:txBody>
      </p:sp>
      <p:sp>
        <p:nvSpPr>
          <p:cNvPr id="14" name="矩形 13"/>
          <p:cNvSpPr/>
          <p:nvPr/>
        </p:nvSpPr>
        <p:spPr>
          <a:xfrm>
            <a:off x="524381" y="5922163"/>
            <a:ext cx="9116148"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测试集的平均准确率达到了</a:t>
            </a:r>
            <a:r>
              <a:rPr lang="en-US" altLang="zh-CN" dirty="0">
                <a:latin typeface="微软雅黑" panose="020B0503020204020204" pitchFamily="34" charset="-122"/>
                <a:ea typeface="微软雅黑" panose="020B0503020204020204" pitchFamily="34" charset="-122"/>
              </a:rPr>
              <a:t>82.92%</a:t>
            </a:r>
            <a:r>
              <a:rPr lang="zh-CN" altLang="en-US" dirty="0">
                <a:latin typeface="微软雅黑" panose="020B0503020204020204" pitchFamily="34" charset="-122"/>
                <a:ea typeface="微软雅黑" panose="020B0503020204020204" pitchFamily="34" charset="-122"/>
              </a:rPr>
              <a:t>，说明当前模型在</a:t>
            </a:r>
            <a:r>
              <a:rPr lang="en-US" altLang="zh-CN" dirty="0">
                <a:latin typeface="微软雅黑" panose="020B0503020204020204" pitchFamily="34" charset="-122"/>
                <a:ea typeface="微软雅黑" panose="020B0503020204020204" pitchFamily="34" charset="-122"/>
              </a:rPr>
              <a:t>cifar-10</a:t>
            </a:r>
            <a:r>
              <a:rPr lang="zh-CN" altLang="en-US" dirty="0">
                <a:latin typeface="微软雅黑" panose="020B0503020204020204" pitchFamily="34" charset="-122"/>
                <a:ea typeface="微软雅黑" panose="020B0503020204020204" pitchFamily="34" charset="-122"/>
              </a:rPr>
              <a:t>上进行分类的效果良好</a:t>
            </a:r>
            <a:endParaRPr lang="en-US" altLang="zh-CN" dirty="0">
              <a:latin typeface="微软雅黑" panose="020B0503020204020204" pitchFamily="34" charset="-122"/>
              <a:ea typeface="微软雅黑" panose="020B0503020204020204" pitchFamily="34" charset="-122"/>
            </a:endParaRPr>
          </a:p>
        </p:txBody>
      </p:sp>
      <p:pic>
        <p:nvPicPr>
          <p:cNvPr id="307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771" y="1635621"/>
            <a:ext cx="3919389" cy="24970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7675" y="1707333"/>
            <a:ext cx="3919389" cy="249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3189" y="1979187"/>
            <a:ext cx="2137189" cy="1377335"/>
          </a:xfrm>
          <a:prstGeom prst="rect">
            <a:avLst/>
          </a:prstGeom>
          <a:noFill/>
        </p:spPr>
        <p:txBody>
          <a:bodyPr wrap="square" rtlCol="0">
            <a:no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卷积基本操作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手动实现卷积层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图像分类示例</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956322" y="1981645"/>
            <a:ext cx="3707939"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解决的问题</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网络结构</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使用</a:t>
            </a:r>
            <a:r>
              <a:rPr lang="en-US" altLang="zh-CN" dirty="0" err="1">
                <a:solidFill>
                  <a:srgbClr val="FF0000"/>
                </a:solidFill>
                <a:latin typeface="微软雅黑" panose="020B0503020204020204" pitchFamily="34" charset="-122"/>
                <a:ea typeface="微软雅黑" panose="020B0503020204020204" pitchFamily="34" charset="-122"/>
              </a:rPr>
              <a:t>PyTorch</a:t>
            </a:r>
            <a:r>
              <a:rPr lang="zh-CN" altLang="en-US" dirty="0">
                <a:solidFill>
                  <a:srgbClr val="FF0000"/>
                </a:solidFill>
                <a:latin typeface="微软雅黑" panose="020B0503020204020204" pitchFamily="34" charset="-122"/>
                <a:ea typeface="微软雅黑" panose="020B0503020204020204" pitchFamily="34" charset="-122"/>
              </a:rPr>
              <a:t>实现与实验结果</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1144159" y="1139619"/>
            <a:ext cx="2400016" cy="581057"/>
          </a:xfrm>
          <a:prstGeom prst="rect">
            <a:avLst/>
          </a:prstGeom>
        </p:spPr>
        <p:txBody>
          <a:bodyPr wrap="non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卷积神经网络</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1188792" y="3531473"/>
            <a:ext cx="1875835"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空洞卷积</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606317" y="1139619"/>
            <a:ext cx="1784463" cy="581057"/>
          </a:xfrm>
          <a:prstGeom prst="rect">
            <a:avLst/>
          </a:prstGeom>
        </p:spPr>
        <p:txBody>
          <a:bodyPr wrap="none">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3. </a:t>
            </a:r>
            <a:r>
              <a:rPr lang="zh-CN" altLang="en-US" sz="2400" b="1" dirty="0">
                <a:solidFill>
                  <a:srgbClr val="FF0000"/>
                </a:solidFill>
                <a:latin typeface="微软雅黑" panose="020B0503020204020204" pitchFamily="34" charset="-122"/>
                <a:ea typeface="微软雅黑" panose="020B0503020204020204" pitchFamily="34" charset="-122"/>
              </a:rPr>
              <a:t>残差网络</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1433189" y="4426950"/>
            <a:ext cx="3723279"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空洞卷积的概念</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优点与适用性</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缺点与解决方法</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6606316" y="3531472"/>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实验要求</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a:xfrm>
            <a:off x="6956322" y="4324598"/>
            <a:ext cx="3180735"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数据集介绍</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空洞卷积实验</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残差网络实验</a:t>
            </a:r>
            <a:endParaRPr lang="en-US"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2031325"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堆叠多层卷积</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51" name="矩形 50"/>
          <p:cNvSpPr/>
          <p:nvPr/>
        </p:nvSpPr>
        <p:spPr>
          <a:xfrm>
            <a:off x="577643" y="1959966"/>
            <a:ext cx="4894009" cy="1200329"/>
          </a:xfrm>
          <a:prstGeom prst="rect">
            <a:avLst/>
          </a:prstGeom>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理论上</a:t>
            </a:r>
            <a:r>
              <a:rPr lang="zh-CN" altLang="en-US" dirty="0">
                <a:latin typeface="微软雅黑" panose="020B0503020204020204" pitchFamily="34" charset="-122"/>
                <a:ea typeface="微软雅黑" panose="020B0503020204020204" pitchFamily="34" charset="-122"/>
              </a:rPr>
              <a:t>，深层的网络效果不会比浅层网络差，因为深层网络的前几层理论可以学习到一个</a:t>
            </a:r>
            <a:r>
              <a:rPr lang="zh-CN" altLang="en-US" dirty="0">
                <a:solidFill>
                  <a:srgbClr val="FF0000"/>
                </a:solidFill>
                <a:latin typeface="微软雅黑" panose="020B0503020204020204" pitchFamily="34" charset="-122"/>
                <a:ea typeface="微软雅黑" panose="020B0503020204020204" pitchFamily="34" charset="-122"/>
              </a:rPr>
              <a:t>输入等于输出的映射</a:t>
            </a:r>
            <a:r>
              <a:rPr lang="zh-CN" altLang="en-US" dirty="0">
                <a:latin typeface="微软雅黑" panose="020B0503020204020204" pitchFamily="34" charset="-122"/>
                <a:ea typeface="微软雅黑" panose="020B0503020204020204" pitchFamily="34" charset="-122"/>
              </a:rPr>
              <a:t>，然后后几层</a:t>
            </a:r>
            <a:r>
              <a:rPr lang="zh-CN" altLang="en-US" dirty="0">
                <a:solidFill>
                  <a:srgbClr val="FF0000"/>
                </a:solidFill>
                <a:latin typeface="微软雅黑" panose="020B0503020204020204" pitchFamily="34" charset="-122"/>
                <a:ea typeface="微软雅黑" panose="020B0503020204020204" pitchFamily="34" charset="-122"/>
              </a:rPr>
              <a:t>等于浅层网络</a:t>
            </a:r>
            <a:r>
              <a:rPr lang="zh-CN" altLang="en-US" dirty="0">
                <a:latin typeface="微软雅黑" panose="020B0503020204020204" pitchFamily="34" charset="-122"/>
                <a:ea typeface="微软雅黑" panose="020B0503020204020204" pitchFamily="34" charset="-122"/>
              </a:rPr>
              <a:t>，则效果至少相同</a:t>
            </a:r>
            <a:endParaRPr lang="zh-CN" altLang="en-US" dirty="0"/>
          </a:p>
        </p:txBody>
      </p:sp>
      <p:sp>
        <p:nvSpPr>
          <p:cNvPr id="2" name="矩形 1"/>
          <p:cNvSpPr/>
          <p:nvPr/>
        </p:nvSpPr>
        <p:spPr>
          <a:xfrm>
            <a:off x="0" y="6396335"/>
            <a:ext cx="10900064" cy="461665"/>
          </a:xfrm>
          <a:prstGeom prst="rect">
            <a:avLst/>
          </a:prstGeom>
        </p:spPr>
        <p:txBody>
          <a:bodyPr wrap="square">
            <a:spAutoFit/>
          </a:bodyPr>
          <a:lstStyle/>
          <a:p>
            <a:r>
              <a:rPr lang="en-US" altLang="zh-CN" sz="1200" dirty="0">
                <a:solidFill>
                  <a:srgbClr val="222222"/>
                </a:solidFill>
                <a:latin typeface="Arial" panose="020B0604020202020204" pitchFamily="34" charset="0"/>
              </a:rPr>
              <a:t>He K, Zhang X, Ren S, et al. </a:t>
            </a:r>
            <a:r>
              <a:rPr lang="en-US" altLang="zh-CN" sz="1200" dirty="0">
                <a:solidFill>
                  <a:srgbClr val="FF0000"/>
                </a:solidFill>
                <a:latin typeface="Arial" panose="020B0604020202020204" pitchFamily="34" charset="0"/>
              </a:rPr>
              <a:t>Deep residual learning for image recognition</a:t>
            </a:r>
            <a:r>
              <a:rPr lang="en-US" altLang="zh-CN" sz="1200" dirty="0">
                <a:solidFill>
                  <a:srgbClr val="222222"/>
                </a:solidFill>
                <a:latin typeface="Arial" panose="020B0604020202020204" pitchFamily="34" charset="0"/>
              </a:rPr>
              <a:t>[C]//Proceedings of the IEEE conference on computer vision and pattern recognition. 2016: 770-778.</a:t>
            </a:r>
            <a:endParaRPr lang="zh-CN" altLang="en-US" sz="1200" dirty="0">
              <a:solidFill>
                <a:srgbClr val="222222"/>
              </a:solidFill>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7307272" y="1026353"/>
            <a:ext cx="3223974" cy="2283542"/>
          </a:xfrm>
          <a:prstGeom prst="rect">
            <a:avLst/>
          </a:prstGeom>
        </p:spPr>
      </p:pic>
      <p:pic>
        <p:nvPicPr>
          <p:cNvPr id="4" name="图片 3"/>
          <p:cNvPicPr>
            <a:picLocks noChangeAspect="1"/>
          </p:cNvPicPr>
          <p:nvPr/>
        </p:nvPicPr>
        <p:blipFill>
          <a:blip r:embed="rId2"/>
          <a:stretch>
            <a:fillRect/>
          </a:stretch>
        </p:blipFill>
        <p:spPr>
          <a:xfrm>
            <a:off x="7225218" y="3548106"/>
            <a:ext cx="3496235" cy="2377984"/>
          </a:xfrm>
          <a:prstGeom prst="rect">
            <a:avLst/>
          </a:prstGeom>
        </p:spPr>
      </p:pic>
      <p:sp>
        <p:nvSpPr>
          <p:cNvPr id="9" name="矩形 8"/>
          <p:cNvSpPr/>
          <p:nvPr/>
        </p:nvSpPr>
        <p:spPr>
          <a:xfrm>
            <a:off x="7032553" y="5926090"/>
            <a:ext cx="437778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使用</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层和</a:t>
            </a:r>
            <a:r>
              <a:rPr lang="en-US" altLang="zh-CN" sz="1400" dirty="0">
                <a:latin typeface="微软雅黑" panose="020B0503020204020204" pitchFamily="34" charset="-122"/>
                <a:ea typeface="微软雅黑" panose="020B0503020204020204" pitchFamily="34" charset="-122"/>
              </a:rPr>
              <a:t>56</a:t>
            </a:r>
            <a:r>
              <a:rPr lang="zh-CN" altLang="en-US" sz="1400" dirty="0">
                <a:latin typeface="微软雅黑" panose="020B0503020204020204" pitchFamily="34" charset="-122"/>
                <a:ea typeface="微软雅黑" panose="020B0503020204020204" pitchFamily="34" charset="-122"/>
              </a:rPr>
              <a:t>层卷积在</a:t>
            </a:r>
            <a:r>
              <a:rPr lang="en-US" altLang="zh-CN" sz="1400" dirty="0">
                <a:latin typeface="微软雅黑" panose="020B0503020204020204" pitchFamily="34" charset="-122"/>
                <a:ea typeface="微软雅黑" panose="020B0503020204020204" pitchFamily="34" charset="-122"/>
              </a:rPr>
              <a:t>CIFAR10</a:t>
            </a:r>
            <a:r>
              <a:rPr lang="zh-CN" altLang="en-US" sz="1400" dirty="0">
                <a:latin typeface="微软雅黑" panose="020B0503020204020204" pitchFamily="34" charset="-122"/>
                <a:ea typeface="微软雅黑" panose="020B0503020204020204" pitchFamily="34" charset="-122"/>
              </a:rPr>
              <a:t>数据集上的实验结果</a:t>
            </a:r>
            <a:endParaRPr lang="zh-CN" altLang="en-US" sz="1400" dirty="0"/>
          </a:p>
        </p:txBody>
      </p:sp>
      <p:sp>
        <p:nvSpPr>
          <p:cNvPr id="10" name="矩形 9"/>
          <p:cNvSpPr/>
          <p:nvPr/>
        </p:nvSpPr>
        <p:spPr>
          <a:xfrm>
            <a:off x="577642" y="3526583"/>
            <a:ext cx="489400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右侧的实验结果表明实际上</a:t>
            </a:r>
            <a:r>
              <a:rPr lang="zh-CN" altLang="en-US" dirty="0">
                <a:solidFill>
                  <a:srgbClr val="FF0000"/>
                </a:solidFill>
                <a:latin typeface="微软雅黑" panose="020B0503020204020204" pitchFamily="34" charset="-122"/>
                <a:ea typeface="微软雅黑" panose="020B0503020204020204" pitchFamily="34" charset="-122"/>
              </a:rPr>
              <a:t>深层的网络效果反而更差</a:t>
            </a:r>
            <a:r>
              <a:rPr lang="zh-CN" altLang="en-US" dirty="0">
                <a:latin typeface="微软雅黑" panose="020B0503020204020204" pitchFamily="34" charset="-122"/>
                <a:ea typeface="微软雅黑" panose="020B0503020204020204" pitchFamily="34" charset="-122"/>
              </a:rPr>
              <a:t>，且训练集的效果也很差，</a:t>
            </a:r>
            <a:r>
              <a:rPr lang="zh-CN" altLang="en-US" dirty="0">
                <a:solidFill>
                  <a:srgbClr val="FF0000"/>
                </a:solidFill>
                <a:latin typeface="微软雅黑" panose="020B0503020204020204" pitchFamily="34" charset="-122"/>
                <a:ea typeface="微软雅黑" panose="020B0503020204020204" pitchFamily="34" charset="-122"/>
              </a:rPr>
              <a:t>说明不是过拟合</a:t>
            </a:r>
            <a:endParaRPr lang="zh-CN" altLang="en-US" dirty="0">
              <a:solidFill>
                <a:srgbClr val="FF0000"/>
              </a:solidFill>
            </a:endParaRPr>
          </a:p>
        </p:txBody>
      </p:sp>
      <p:sp>
        <p:nvSpPr>
          <p:cNvPr id="11" name="矩形 10"/>
          <p:cNvSpPr/>
          <p:nvPr/>
        </p:nvSpPr>
        <p:spPr>
          <a:xfrm>
            <a:off x="577642" y="5180743"/>
            <a:ext cx="489400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反向传播路径太长，</a:t>
            </a:r>
            <a:r>
              <a:rPr lang="zh-CN" altLang="en-US" dirty="0">
                <a:solidFill>
                  <a:srgbClr val="FF0000"/>
                </a:solidFill>
                <a:latin typeface="微软雅黑" panose="020B0503020204020204" pitchFamily="34" charset="-122"/>
                <a:ea typeface="微软雅黑" panose="020B0503020204020204" pitchFamily="34" charset="-122"/>
              </a:rPr>
              <a:t>训练难度</a:t>
            </a:r>
            <a:r>
              <a:rPr lang="zh-CN" altLang="en-US" dirty="0">
                <a:latin typeface="微软雅黑" panose="020B0503020204020204" pitchFamily="34" charset="-122"/>
                <a:ea typeface="微软雅黑" panose="020B0503020204020204" pitchFamily="34" charset="-122"/>
              </a:rPr>
              <a:t>增加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2031325"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残差网络结构</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51" name="矩形 50"/>
          <p:cNvSpPr/>
          <p:nvPr/>
        </p:nvSpPr>
        <p:spPr>
          <a:xfrm>
            <a:off x="1333433" y="1458025"/>
            <a:ext cx="423033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用来解决深层网络训练难度过大的问题</a:t>
            </a:r>
            <a:endParaRPr lang="zh-CN" altLang="en-US"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77846" y="2172496"/>
            <a:ext cx="4843925" cy="4498502"/>
            <a:chOff x="2854733" y="1794126"/>
            <a:chExt cx="4843925" cy="4498502"/>
          </a:xfrm>
        </p:grpSpPr>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912192" y="1794126"/>
              <a:ext cx="4786466" cy="4137698"/>
            </a:xfrm>
            <a:prstGeom prst="rect">
              <a:avLst/>
            </a:prstGeom>
          </p:spPr>
        </p:pic>
        <p:sp>
          <p:nvSpPr>
            <p:cNvPr id="9" name="矩形 8"/>
            <p:cNvSpPr/>
            <p:nvPr/>
          </p:nvSpPr>
          <p:spPr>
            <a:xfrm>
              <a:off x="2854733" y="5923296"/>
              <a:ext cx="16140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普通网络结构</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5878151" y="5923296"/>
              <a:ext cx="16140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残差网络结构</a:t>
              </a:r>
              <a:endParaRPr lang="zh-CN" altLang="en-US" dirty="0">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3"/>
          <a:stretch>
            <a:fillRect/>
          </a:stretch>
        </p:blipFill>
        <p:spPr>
          <a:xfrm>
            <a:off x="6154994" y="1696564"/>
            <a:ext cx="3871298" cy="1307807"/>
          </a:xfrm>
          <a:prstGeom prst="rect">
            <a:avLst/>
          </a:prstGeom>
        </p:spPr>
      </p:pic>
      <p:sp>
        <p:nvSpPr>
          <p:cNvPr id="15" name="矩形 14"/>
          <p:cNvSpPr/>
          <p:nvPr/>
        </p:nvSpPr>
        <p:spPr>
          <a:xfrm>
            <a:off x="7146514" y="3059668"/>
            <a:ext cx="165335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两层卷积代码</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0396075" y="1570867"/>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卷积</a:t>
            </a:r>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10396075" y="1991486"/>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激活</a:t>
            </a:r>
            <a:endParaRPr lang="zh-CN" altLang="en-US" sz="1400" dirty="0">
              <a:latin typeface="微软雅黑" panose="020B0503020204020204" pitchFamily="34" charset="-122"/>
              <a:ea typeface="微软雅黑" panose="020B0503020204020204" pitchFamily="34" charset="-122"/>
            </a:endParaRPr>
          </a:p>
        </p:txBody>
      </p:sp>
      <p:cxnSp>
        <p:nvCxnSpPr>
          <p:cNvPr id="12" name="直接箭头连接符 11"/>
          <p:cNvCxnSpPr>
            <a:stCxn id="16" idx="2"/>
            <a:endCxn id="17" idx="0"/>
          </p:cNvCxnSpPr>
          <p:nvPr/>
        </p:nvCxnSpPr>
        <p:spPr>
          <a:xfrm>
            <a:off x="10683297" y="1878644"/>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396075" y="2412105"/>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卷积</a:t>
            </a:r>
            <a:endParaRPr lang="zh-CN" altLang="en-US" sz="1400" dirty="0">
              <a:latin typeface="微软雅黑" panose="020B0503020204020204" pitchFamily="34" charset="-122"/>
              <a:ea typeface="微软雅黑" panose="020B0503020204020204" pitchFamily="34" charset="-122"/>
            </a:endParaRPr>
          </a:p>
        </p:txBody>
      </p:sp>
      <p:sp>
        <p:nvSpPr>
          <p:cNvPr id="25" name="矩形 24"/>
          <p:cNvSpPr/>
          <p:nvPr/>
        </p:nvSpPr>
        <p:spPr>
          <a:xfrm>
            <a:off x="10396075" y="2832723"/>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激活</a:t>
            </a:r>
            <a:endParaRPr lang="zh-CN" altLang="en-US" sz="1400" dirty="0">
              <a:latin typeface="微软雅黑" panose="020B0503020204020204" pitchFamily="34" charset="-122"/>
              <a:ea typeface="微软雅黑" panose="020B0503020204020204" pitchFamily="34" charset="-122"/>
            </a:endParaRPr>
          </a:p>
        </p:txBody>
      </p:sp>
      <p:cxnSp>
        <p:nvCxnSpPr>
          <p:cNvPr id="26" name="直接箭头连接符 25"/>
          <p:cNvCxnSpPr>
            <a:stCxn id="24" idx="2"/>
            <a:endCxn id="25" idx="0"/>
          </p:cNvCxnSpPr>
          <p:nvPr/>
        </p:nvCxnSpPr>
        <p:spPr>
          <a:xfrm>
            <a:off x="10683297" y="2719882"/>
            <a:ext cx="0" cy="11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2"/>
            <a:endCxn id="24" idx="0"/>
          </p:cNvCxnSpPr>
          <p:nvPr/>
        </p:nvCxnSpPr>
        <p:spPr>
          <a:xfrm>
            <a:off x="10683297" y="2299263"/>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4"/>
          <a:stretch>
            <a:fillRect/>
          </a:stretch>
        </p:blipFill>
        <p:spPr>
          <a:xfrm>
            <a:off x="6154994" y="4253128"/>
            <a:ext cx="3935705" cy="1259425"/>
          </a:xfrm>
          <a:prstGeom prst="rect">
            <a:avLst/>
          </a:prstGeom>
        </p:spPr>
      </p:pic>
      <p:sp>
        <p:nvSpPr>
          <p:cNvPr id="43" name="矩形 42"/>
          <p:cNvSpPr/>
          <p:nvPr/>
        </p:nvSpPr>
        <p:spPr>
          <a:xfrm>
            <a:off x="7146514" y="5667224"/>
            <a:ext cx="2022066"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加入残差结构后</a:t>
            </a:r>
            <a:endParaRPr lang="zh-CN" altLang="en-US" dirty="0">
              <a:latin typeface="微软雅黑" panose="020B0503020204020204" pitchFamily="34" charset="-122"/>
              <a:ea typeface="微软雅黑" panose="020B0503020204020204" pitchFamily="34" charset="-122"/>
            </a:endParaRPr>
          </a:p>
        </p:txBody>
      </p:sp>
      <p:sp>
        <p:nvSpPr>
          <p:cNvPr id="44" name="矩形 43"/>
          <p:cNvSpPr/>
          <p:nvPr/>
        </p:nvSpPr>
        <p:spPr>
          <a:xfrm>
            <a:off x="8610599" y="5112774"/>
            <a:ext cx="612059" cy="2900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a:off x="10539686" y="1150248"/>
            <a:ext cx="287222"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X</a:t>
            </a:r>
            <a:endParaRPr lang="zh-CN" altLang="en-US" sz="1400" dirty="0">
              <a:latin typeface="微软雅黑" panose="020B0503020204020204" pitchFamily="34" charset="-122"/>
              <a:ea typeface="微软雅黑" panose="020B0503020204020204" pitchFamily="34" charset="-122"/>
            </a:endParaRPr>
          </a:p>
        </p:txBody>
      </p:sp>
      <p:cxnSp>
        <p:nvCxnSpPr>
          <p:cNvPr id="50" name="直接箭头连接符 49"/>
          <p:cNvCxnSpPr>
            <a:stCxn id="46" idx="2"/>
            <a:endCxn id="16" idx="0"/>
          </p:cNvCxnSpPr>
          <p:nvPr/>
        </p:nvCxnSpPr>
        <p:spPr>
          <a:xfrm>
            <a:off x="10683297" y="1458025"/>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396075" y="4292007"/>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卷积</a:t>
            </a:r>
            <a:endParaRPr lang="zh-CN" altLang="en-US" sz="1400" dirty="0">
              <a:latin typeface="微软雅黑" panose="020B0503020204020204" pitchFamily="34" charset="-122"/>
              <a:ea typeface="微软雅黑" panose="020B0503020204020204" pitchFamily="34" charset="-122"/>
            </a:endParaRPr>
          </a:p>
        </p:txBody>
      </p:sp>
      <p:sp>
        <p:nvSpPr>
          <p:cNvPr id="55" name="矩形 54"/>
          <p:cNvSpPr/>
          <p:nvPr/>
        </p:nvSpPr>
        <p:spPr>
          <a:xfrm>
            <a:off x="10396075" y="4712626"/>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激活</a:t>
            </a:r>
            <a:endParaRPr lang="zh-CN" altLang="en-US" sz="1400" dirty="0">
              <a:latin typeface="微软雅黑" panose="020B0503020204020204" pitchFamily="34" charset="-122"/>
              <a:ea typeface="微软雅黑" panose="020B0503020204020204" pitchFamily="34" charset="-122"/>
            </a:endParaRPr>
          </a:p>
        </p:txBody>
      </p:sp>
      <p:cxnSp>
        <p:nvCxnSpPr>
          <p:cNvPr id="56" name="直接箭头连接符 55"/>
          <p:cNvCxnSpPr>
            <a:stCxn id="54" idx="2"/>
            <a:endCxn id="55" idx="0"/>
          </p:cNvCxnSpPr>
          <p:nvPr/>
        </p:nvCxnSpPr>
        <p:spPr>
          <a:xfrm>
            <a:off x="10683297" y="4599784"/>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0396075" y="5133245"/>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卷积</a:t>
            </a:r>
            <a:endParaRPr lang="zh-CN" altLang="en-US" sz="1400" dirty="0">
              <a:latin typeface="微软雅黑" panose="020B0503020204020204" pitchFamily="34" charset="-122"/>
              <a:ea typeface="微软雅黑" panose="020B0503020204020204" pitchFamily="34" charset="-122"/>
            </a:endParaRPr>
          </a:p>
        </p:txBody>
      </p:sp>
      <p:sp>
        <p:nvSpPr>
          <p:cNvPr id="58" name="矩形 57"/>
          <p:cNvSpPr/>
          <p:nvPr/>
        </p:nvSpPr>
        <p:spPr>
          <a:xfrm>
            <a:off x="10396075" y="5553863"/>
            <a:ext cx="57444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激活</a:t>
            </a:r>
            <a:endParaRPr lang="zh-CN" altLang="en-US" sz="1400" dirty="0">
              <a:latin typeface="微软雅黑" panose="020B0503020204020204" pitchFamily="34" charset="-122"/>
              <a:ea typeface="微软雅黑" panose="020B0503020204020204" pitchFamily="34" charset="-122"/>
            </a:endParaRPr>
          </a:p>
        </p:txBody>
      </p:sp>
      <p:cxnSp>
        <p:nvCxnSpPr>
          <p:cNvPr id="59" name="直接箭头连接符 58"/>
          <p:cNvCxnSpPr>
            <a:stCxn id="57" idx="2"/>
            <a:endCxn id="58" idx="0"/>
          </p:cNvCxnSpPr>
          <p:nvPr/>
        </p:nvCxnSpPr>
        <p:spPr>
          <a:xfrm>
            <a:off x="10683297" y="5441022"/>
            <a:ext cx="0" cy="11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5" idx="2"/>
            <a:endCxn id="57" idx="0"/>
          </p:cNvCxnSpPr>
          <p:nvPr/>
        </p:nvCxnSpPr>
        <p:spPr>
          <a:xfrm>
            <a:off x="10683297" y="5020403"/>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0539686" y="3871388"/>
            <a:ext cx="287222" cy="30777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X</a:t>
            </a:r>
            <a:endParaRPr lang="zh-CN" altLang="en-US" sz="1400" dirty="0">
              <a:latin typeface="微软雅黑" panose="020B0503020204020204" pitchFamily="34" charset="-122"/>
              <a:ea typeface="微软雅黑" panose="020B0503020204020204" pitchFamily="34" charset="-122"/>
            </a:endParaRPr>
          </a:p>
        </p:txBody>
      </p:sp>
      <p:cxnSp>
        <p:nvCxnSpPr>
          <p:cNvPr id="62" name="直接箭头连接符 61"/>
          <p:cNvCxnSpPr>
            <a:stCxn id="61" idx="2"/>
            <a:endCxn id="54" idx="0"/>
          </p:cNvCxnSpPr>
          <p:nvPr/>
        </p:nvCxnSpPr>
        <p:spPr>
          <a:xfrm>
            <a:off x="10683297" y="4179165"/>
            <a:ext cx="0" cy="11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61" idx="3"/>
            <a:endCxn id="58" idx="0"/>
          </p:cNvCxnSpPr>
          <p:nvPr/>
        </p:nvCxnSpPr>
        <p:spPr>
          <a:xfrm flipH="1">
            <a:off x="10683297" y="4025277"/>
            <a:ext cx="143611" cy="1528586"/>
          </a:xfrm>
          <a:prstGeom prst="bentConnector4">
            <a:avLst>
              <a:gd name="adj1" fmla="val -159180"/>
              <a:gd name="adj2" fmla="val 100060"/>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10998505" y="4553604"/>
            <a:ext cx="574444"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残差连接</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par>
                                <p:cTn id="76" presetID="10" presetClass="entr" presetSubtype="0" fill="hold"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4" grpId="0"/>
      <p:bldP spid="25" grpId="0"/>
      <p:bldP spid="43" grpId="0"/>
      <p:bldP spid="44" grpId="0" animBg="1"/>
      <p:bldP spid="46" grpId="0"/>
      <p:bldP spid="54" grpId="0"/>
      <p:bldP spid="55" grpId="0"/>
      <p:bldP spid="57" grpId="0"/>
      <p:bldP spid="58" grpId="0"/>
      <p:bldP spid="61" grpId="0"/>
      <p:bldP spid="6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195949" y="862932"/>
            <a:ext cx="2339102"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残差网络的实现</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pic>
        <p:nvPicPr>
          <p:cNvPr id="5" name="图片 4"/>
          <p:cNvPicPr>
            <a:picLocks noChangeAspect="1"/>
          </p:cNvPicPr>
          <p:nvPr/>
        </p:nvPicPr>
        <p:blipFill rotWithShape="1">
          <a:blip r:embed="rId1"/>
          <a:srcRect b="23973"/>
          <a:stretch>
            <a:fillRect/>
          </a:stretch>
        </p:blipFill>
        <p:spPr>
          <a:xfrm>
            <a:off x="131825" y="1403204"/>
            <a:ext cx="4858957" cy="5213907"/>
          </a:xfrm>
          <a:prstGeom prst="rect">
            <a:avLst/>
          </a:prstGeom>
        </p:spPr>
      </p:pic>
      <p:pic>
        <p:nvPicPr>
          <p:cNvPr id="17" name="图片 16"/>
          <p:cNvPicPr>
            <a:picLocks noChangeAspect="1"/>
          </p:cNvPicPr>
          <p:nvPr/>
        </p:nvPicPr>
        <p:blipFill rotWithShape="1">
          <a:blip r:embed="rId1"/>
          <a:srcRect t="76385"/>
          <a:stretch>
            <a:fillRect/>
          </a:stretch>
        </p:blipFill>
        <p:spPr>
          <a:xfrm>
            <a:off x="7211961" y="963561"/>
            <a:ext cx="4858957" cy="1619514"/>
          </a:xfrm>
          <a:prstGeom prst="rect">
            <a:avLst/>
          </a:prstGeom>
        </p:spPr>
      </p:pic>
      <p:sp>
        <p:nvSpPr>
          <p:cNvPr id="23" name="矩形 22"/>
          <p:cNvSpPr/>
          <p:nvPr/>
        </p:nvSpPr>
        <p:spPr>
          <a:xfrm>
            <a:off x="4535126" y="2786589"/>
            <a:ext cx="1914836"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正常的卷积堆叠</a:t>
            </a:r>
            <a:endParaRPr lang="zh-CN" altLang="en-US" sz="1600" dirty="0">
              <a:latin typeface="微软雅黑" panose="020B0503020204020204" pitchFamily="34" charset="-122"/>
              <a:ea typeface="微软雅黑" panose="020B0503020204020204" pitchFamily="34" charset="-122"/>
            </a:endParaRPr>
          </a:p>
        </p:txBody>
      </p:sp>
      <p:sp>
        <p:nvSpPr>
          <p:cNvPr id="24" name="矩形 23"/>
          <p:cNvSpPr/>
          <p:nvPr/>
        </p:nvSpPr>
        <p:spPr>
          <a:xfrm>
            <a:off x="5144112" y="5285519"/>
            <a:ext cx="2539184" cy="338554"/>
          </a:xfrm>
          <a:prstGeom prst="rect">
            <a:avLst/>
          </a:prstGeom>
        </p:spPr>
        <p:txBody>
          <a:bodyPr wrap="square">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解决不能直接相加的问题</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5" name="矩形 24"/>
          <p:cNvSpPr/>
          <p:nvPr/>
        </p:nvSpPr>
        <p:spPr>
          <a:xfrm>
            <a:off x="6725266" y="1689552"/>
            <a:ext cx="1070487" cy="338554"/>
          </a:xfrm>
          <a:prstGeom prst="rect">
            <a:avLst/>
          </a:prstGeom>
        </p:spPr>
        <p:txBody>
          <a:bodyPr wrap="square">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实现残差</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6" name="矩形 25"/>
          <p:cNvSpPr/>
          <p:nvPr/>
        </p:nvSpPr>
        <p:spPr>
          <a:xfrm>
            <a:off x="7604011" y="3429000"/>
            <a:ext cx="407485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若卷积后的结果与输入</a:t>
            </a:r>
            <a:r>
              <a:rPr lang="en-US" altLang="zh-CN" sz="1600" dirty="0">
                <a:solidFill>
                  <a:srgbClr val="000000"/>
                </a:solidFill>
                <a:latin typeface="微软雅黑" panose="020B0503020204020204" pitchFamily="34" charset="-122"/>
                <a:ea typeface="微软雅黑" panose="020B0503020204020204" pitchFamily="34" charset="-122"/>
              </a:rPr>
              <a:t>X</a:t>
            </a:r>
            <a:r>
              <a:rPr lang="zh-CN" altLang="en-US" sz="1600" dirty="0">
                <a:solidFill>
                  <a:srgbClr val="000000"/>
                </a:solidFill>
                <a:latin typeface="微软雅黑" panose="020B0503020204020204" pitchFamily="34" charset="-122"/>
                <a:ea typeface="微软雅黑" panose="020B0503020204020204" pitchFamily="34" charset="-122"/>
              </a:rPr>
              <a:t>的</a:t>
            </a:r>
            <a:r>
              <a:rPr lang="en-US" altLang="zh-CN" sz="1600" dirty="0">
                <a:solidFill>
                  <a:srgbClr val="FF0000"/>
                </a:solidFill>
                <a:latin typeface="微软雅黑" panose="020B0503020204020204" pitchFamily="34" charset="-122"/>
                <a:ea typeface="微软雅黑" panose="020B0503020204020204" pitchFamily="34" charset="-122"/>
              </a:rPr>
              <a:t>shape</a:t>
            </a:r>
            <a:r>
              <a:rPr lang="zh-CN" altLang="en-US" sz="1600" dirty="0">
                <a:solidFill>
                  <a:srgbClr val="FF0000"/>
                </a:solidFill>
                <a:latin typeface="微软雅黑" panose="020B0503020204020204" pitchFamily="34" charset="-122"/>
                <a:ea typeface="微软雅黑" panose="020B0503020204020204" pitchFamily="34" charset="-122"/>
              </a:rPr>
              <a:t>不同</a:t>
            </a:r>
            <a:r>
              <a:rPr lang="zh-CN" altLang="en-US" sz="1600" dirty="0">
                <a:solidFill>
                  <a:srgbClr val="000000"/>
                </a:solidFill>
                <a:latin typeface="微软雅黑" panose="020B0503020204020204" pitchFamily="34" charset="-122"/>
                <a:ea typeface="微软雅黑" panose="020B0503020204020204" pitchFamily="34" charset="-122"/>
              </a:rPr>
              <a:t>，则不能直接相加</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7" name="矩形 26"/>
          <p:cNvSpPr/>
          <p:nvPr/>
        </p:nvSpPr>
        <p:spPr>
          <a:xfrm>
            <a:off x="7604011" y="4218273"/>
            <a:ext cx="407485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当步长不为</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，图片大小发生变化（</a:t>
            </a:r>
            <a:r>
              <a:rPr lang="en-US" altLang="zh-CN" sz="1600" dirty="0">
                <a:solidFill>
                  <a:srgbClr val="000000"/>
                </a:solidFill>
                <a:latin typeface="微软雅黑" panose="020B0503020204020204" pitchFamily="34" charset="-122"/>
                <a:ea typeface="微软雅黑" panose="020B0503020204020204" pitchFamily="34" charset="-122"/>
              </a:rPr>
              <a:t>padding</a:t>
            </a:r>
            <a:r>
              <a:rPr lang="zh-CN" altLang="en-US" sz="1600" dirty="0">
                <a:solidFill>
                  <a:srgbClr val="000000"/>
                </a:solidFill>
                <a:latin typeface="微软雅黑" panose="020B0503020204020204" pitchFamily="34" charset="-122"/>
                <a:ea typeface="微软雅黑" panose="020B0503020204020204" pitchFamily="34" charset="-122"/>
              </a:rPr>
              <a:t>不随步长改变的情况）</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a:xfrm>
            <a:off x="7604011" y="5007546"/>
            <a:ext cx="407485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当通道数与输入通道不同，图片通道数发生变化</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7604011" y="5796818"/>
            <a:ext cx="4074856" cy="584775"/>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使用一个</a:t>
            </a:r>
            <a:r>
              <a:rPr lang="en-US" altLang="zh-CN" sz="1600" dirty="0">
                <a:solidFill>
                  <a:srgbClr val="000000"/>
                </a:solidFill>
                <a:latin typeface="微软雅黑" panose="020B0503020204020204" pitchFamily="34" charset="-122"/>
                <a:ea typeface="微软雅黑" panose="020B0503020204020204" pitchFamily="34" charset="-122"/>
              </a:rPr>
              <a:t>1x1</a:t>
            </a:r>
            <a:r>
              <a:rPr lang="zh-CN" altLang="en-US" sz="1600" dirty="0">
                <a:solidFill>
                  <a:srgbClr val="000000"/>
                </a:solidFill>
                <a:latin typeface="微软雅黑" panose="020B0503020204020204" pitchFamily="34" charset="-122"/>
                <a:ea typeface="微软雅黑" panose="020B0503020204020204" pitchFamily="34" charset="-122"/>
              </a:rPr>
              <a:t>的卷积核来改变</a:t>
            </a:r>
            <a:r>
              <a:rPr lang="en-US" altLang="zh-CN" sz="1600" dirty="0">
                <a:solidFill>
                  <a:srgbClr val="000000"/>
                </a:solidFill>
                <a:latin typeface="微软雅黑" panose="020B0503020204020204" pitchFamily="34" charset="-122"/>
                <a:ea typeface="微软雅黑" panose="020B0503020204020204" pitchFamily="34" charset="-122"/>
              </a:rPr>
              <a:t>X</a:t>
            </a:r>
            <a:r>
              <a:rPr lang="zh-CN" altLang="en-US" sz="1600" dirty="0">
                <a:solidFill>
                  <a:srgbClr val="000000"/>
                </a:solidFill>
                <a:latin typeface="微软雅黑" panose="020B0503020204020204" pitchFamily="34" charset="-122"/>
                <a:ea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rPr>
              <a:t>shape</a:t>
            </a:r>
            <a:r>
              <a:rPr lang="zh-CN" altLang="en-US" sz="1600" dirty="0">
                <a:solidFill>
                  <a:srgbClr val="000000"/>
                </a:solidFill>
                <a:latin typeface="微软雅黑" panose="020B0503020204020204" pitchFamily="34" charset="-122"/>
                <a:ea typeface="微软雅黑" panose="020B0503020204020204" pitchFamily="34" charset="-122"/>
              </a:rPr>
              <a:t>使得能与卷积后的结果</a:t>
            </a:r>
            <a:r>
              <a:rPr lang="en-US" altLang="zh-CN" sz="1600" dirty="0">
                <a:solidFill>
                  <a:srgbClr val="000000"/>
                </a:solidFill>
                <a:latin typeface="微软雅黑" panose="020B0503020204020204" pitchFamily="34" charset="-122"/>
                <a:ea typeface="微软雅黑" panose="020B0503020204020204" pitchFamily="34" charset="-122"/>
              </a:rPr>
              <a:t>shape</a:t>
            </a:r>
            <a:r>
              <a:rPr lang="zh-CN" altLang="en-US" sz="1600" dirty="0">
                <a:solidFill>
                  <a:srgbClr val="000000"/>
                </a:solidFill>
                <a:latin typeface="微软雅黑" panose="020B0503020204020204" pitchFamily="34" charset="-122"/>
                <a:ea typeface="微软雅黑" panose="020B0503020204020204" pitchFamily="34" charset="-122"/>
              </a:rPr>
              <a:t>相匹配</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673510" y="1986117"/>
            <a:ext cx="3770671" cy="2232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673509" y="4338718"/>
            <a:ext cx="4429433" cy="2232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7802216" y="1778001"/>
            <a:ext cx="2049708" cy="208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9468782" y="2171215"/>
            <a:ext cx="2049708"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注意先相加再激活</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animBg="1"/>
      <p:bldP spid="31" grpId="0" animBg="1"/>
      <p:bldP spid="33" grpId="0" animBg="1"/>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264687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残差模型实验结果</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8588157" y="4198933"/>
            <a:ext cx="21288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平均准确率的变化</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9901" y="4198933"/>
            <a:ext cx="1540999"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的变化</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5018393" y="2239505"/>
            <a:ext cx="1921329"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batchsize</a:t>
            </a:r>
            <a:r>
              <a:rPr lang="en-US" altLang="zh-CN" dirty="0">
                <a:latin typeface="微软雅黑" panose="020B0503020204020204" pitchFamily="34" charset="-122"/>
                <a:ea typeface="微软雅黑" panose="020B0503020204020204" pitchFamily="34" charset="-122"/>
              </a:rPr>
              <a:t>=512</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5018393" y="2761833"/>
            <a:ext cx="1181780"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lr</a:t>
            </a:r>
            <a:r>
              <a:rPr lang="en-US" altLang="zh-CN" dirty="0">
                <a:latin typeface="微软雅黑" panose="020B0503020204020204" pitchFamily="34" charset="-122"/>
                <a:ea typeface="微软雅黑" panose="020B0503020204020204" pitchFamily="34" charset="-122"/>
              </a:rPr>
              <a:t>=0.001</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5018393" y="3284160"/>
            <a:ext cx="141737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epochs=25</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524381" y="4868960"/>
            <a:ext cx="7879080"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在训练集上</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持续下降，准确率持续上升，说明模型有一定的学习能力</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524381" y="5395561"/>
            <a:ext cx="8363805"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在测试集上的效果较差，且波动明显，可能是</a:t>
            </a:r>
            <a:r>
              <a:rPr lang="en-US" altLang="zh-CN" dirty="0" err="1">
                <a:latin typeface="微软雅黑" panose="020B0503020204020204" pitchFamily="34" charset="-122"/>
                <a:ea typeface="微软雅黑" panose="020B0503020204020204" pitchFamily="34" charset="-122"/>
              </a:rPr>
              <a:t>lr</a:t>
            </a:r>
            <a:r>
              <a:rPr lang="zh-CN" altLang="en-US" dirty="0">
                <a:latin typeface="微软雅黑" panose="020B0503020204020204" pitchFamily="34" charset="-122"/>
                <a:ea typeface="微软雅黑" panose="020B0503020204020204" pitchFamily="34" charset="-122"/>
              </a:rPr>
              <a:t>过大，或者模型泛化能力差</a:t>
            </a:r>
            <a:endParaRPr lang="en-US" altLang="zh-CN" dirty="0">
              <a:latin typeface="微软雅黑" panose="020B0503020204020204" pitchFamily="34" charset="-122"/>
              <a:ea typeface="微软雅黑" panose="020B0503020204020204" pitchFamily="34" charset="-122"/>
            </a:endParaRPr>
          </a:p>
        </p:txBody>
      </p:sp>
      <p:sp>
        <p:nvSpPr>
          <p:cNvPr id="14" name="矩形 13"/>
          <p:cNvSpPr/>
          <p:nvPr/>
        </p:nvSpPr>
        <p:spPr>
          <a:xfrm>
            <a:off x="524381" y="5922163"/>
            <a:ext cx="8295154"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由于当前卷积只有三层，只是残差操作的一个演示，所以效果并不理想，实际上在浅层网络上一般也不直接使用残差网络</a:t>
            </a:r>
            <a:endParaRPr lang="en-US" altLang="zh-CN"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837" y="1567357"/>
            <a:ext cx="3719160" cy="236175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7231627" y="1558247"/>
            <a:ext cx="3883030" cy="23496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26891" y="1438421"/>
            <a:ext cx="4647982" cy="1704815"/>
          </a:xfrm>
          <a:prstGeom prst="rect">
            <a:avLst/>
          </a:prstGeom>
        </p:spPr>
      </p:pic>
      <p:pic>
        <p:nvPicPr>
          <p:cNvPr id="13" name="图片 12"/>
          <p:cNvPicPr>
            <a:picLocks noChangeAspect="1"/>
          </p:cNvPicPr>
          <p:nvPr/>
        </p:nvPicPr>
        <p:blipFill>
          <a:blip r:embed="rId2"/>
          <a:stretch>
            <a:fillRect/>
          </a:stretch>
        </p:blipFill>
        <p:spPr>
          <a:xfrm>
            <a:off x="1126891" y="3564711"/>
            <a:ext cx="4165814" cy="1308167"/>
          </a:xfrm>
          <a:prstGeom prst="rect">
            <a:avLst/>
          </a:prstGeom>
        </p:spPr>
      </p:pic>
      <mc:AlternateContent xmlns:mc="http://schemas.openxmlformats.org/markup-compatibility/2006">
        <mc:Choice xmlns:a14="http://schemas.microsoft.com/office/drawing/2010/main" Requires="a14">
          <p:sp>
            <p:nvSpPr>
              <p:cNvPr id="14" name="文本框 13">
                <a:extLst>
                  <a:ext uri="{FF2B5EF4-FFF2-40B4-BE49-F238E27FC236}">
                    <ele attr="{51E42D7D-E450-452A-923F-1471ACAFF4AD}"/>
                  </a:ext>
                </a:extLst>
              </p:cNvPr>
              <p:cNvSpPr txBox="1"/>
              <p:nvPr/>
            </p:nvSpPr>
            <p:spPr>
              <a:xfrm>
                <a:off x="6417128" y="976963"/>
                <a:ext cx="4327072" cy="1884427"/>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原始输入维度</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𝑊</m:t>
                    </m:r>
                    <m:r>
                      <a:rPr lang="en-US" altLang="zh-CN" sz="2000" b="0" i="1" smtClean="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卷积核维度</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𝑘</m:t>
                        </m:r>
                      </m:e>
                      <m:sub>
                        <m:r>
                          <a:rPr lang="en-US" altLang="zh-CN" sz="2000" b="0" i="1" smtClean="0">
                            <a:latin typeface="Cambria Math" panose="02040503050406030204" pitchFamily="18" charset="0"/>
                            <a:ea typeface="微软雅黑" panose="020B0503020204020204" pitchFamily="34" charset="-122"/>
                          </a:rPr>
                          <m:t>h</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𝑘</m:t>
                        </m:r>
                      </m:e>
                      <m:sub>
                        <m:r>
                          <a:rPr lang="en-US" altLang="zh-CN" sz="2000" b="0" i="1" smtClean="0">
                            <a:latin typeface="Cambria Math" panose="02040503050406030204" pitchFamily="18" charset="0"/>
                            <a:ea typeface="微软雅黑" panose="020B0503020204020204" pitchFamily="34" charset="-122"/>
                          </a:rPr>
                          <m:t>𝑤</m:t>
                        </m:r>
                      </m:sub>
                    </m:sSub>
                    <m:r>
                      <a:rPr lang="en-US" altLang="zh-CN" sz="2000" b="0" i="1" smtClean="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输出维度</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𝑦</m:t>
                        </m:r>
                      </m:e>
                      <m:sub>
                        <m:r>
                          <a:rPr lang="en-US" altLang="zh-CN" sz="2000" b="0" i="1" dirty="0" smtClean="0">
                            <a:latin typeface="Cambria Math" panose="02040503050406030204" pitchFamily="18" charset="0"/>
                            <a:ea typeface="微软雅黑" panose="020B0503020204020204" pitchFamily="34" charset="-122"/>
                          </a:rPr>
                          <m:t>h</m:t>
                        </m:r>
                        <m:r>
                          <a:rPr lang="en-US" altLang="zh-CN" sz="2000" b="0" i="1" dirty="0" smtClean="0">
                            <a:latin typeface="Cambria Math" panose="02040503050406030204" pitchFamily="18" charset="0"/>
                            <a:ea typeface="微软雅黑" panose="020B0503020204020204" pitchFamily="34" charset="-122"/>
                          </a:rPr>
                          <m:t> </m:t>
                        </m:r>
                      </m:sub>
                    </m:sSub>
                    <m:r>
                      <a:rPr lang="en-US" altLang="zh-CN" sz="2000" b="0" i="1" dirty="0" smtClean="0">
                        <a:latin typeface="Cambria Math" panose="02040503050406030204" pitchFamily="18" charset="0"/>
                        <a:ea typeface="微软雅黑" panose="020B0503020204020204" pitchFamily="34" charset="-122"/>
                      </a:rPr>
                      <m:t>,</m:t>
                    </m:r>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𝑦</m:t>
                        </m:r>
                      </m:e>
                      <m:sub>
                        <m:r>
                          <a:rPr lang="en-US" altLang="zh-CN" sz="2000" b="0" i="1" dirty="0" smtClean="0">
                            <a:latin typeface="Cambria Math" panose="02040503050406030204" pitchFamily="18" charset="0"/>
                            <a:ea typeface="微软雅黑" panose="020B0503020204020204" pitchFamily="34" charset="-122"/>
                          </a:rPr>
                          <m:t>𝑤</m:t>
                        </m:r>
                      </m:sub>
                    </m:sSub>
                    <m:r>
                      <a:rPr lang="en-US" altLang="zh-CN" sz="2000" b="0" i="1" dirty="0" smtClean="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步长为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p>
            </p:txBody>
          </p:sp>
        </mc:Choice>
        <mc:Fallback>
          <p:sp>
            <p:nvSpPr>
              <p:cNvPr id="14" name="文本框 13"/>
              <p:cNvSpPr txBox="1">
                <a:spLocks noRot="1" noChangeAspect="1" noMove="1" noResize="1" noEditPoints="1" noAdjustHandles="1" noChangeArrowheads="1" noChangeShapeType="1" noTextEdit="1"/>
              </p:cNvSpPr>
              <p:nvPr/>
            </p:nvSpPr>
            <p:spPr>
              <a:xfrm>
                <a:off x="6417128" y="976963"/>
                <a:ext cx="4327072" cy="1884427"/>
              </a:xfrm>
              <a:prstGeom prst="rect">
                <a:avLst/>
              </a:prstGeom>
              <a:blipFill rotWithShape="1">
                <a:blip r:embed="rId3"/>
                <a:stretch>
                  <a:fillRect l="-1549" b="-485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ele attr="{C091162E-64B5-4956-8488-1C762FD6F880}"/>
                  </a:ext>
                </a:extLst>
              </p:cNvPr>
              <p:cNvSpPr/>
              <p:nvPr/>
            </p:nvSpPr>
            <p:spPr>
              <a:xfrm>
                <a:off x="5131848" y="3707584"/>
                <a:ext cx="6096000" cy="1384995"/>
              </a:xfrm>
              <a:prstGeom prst="rect">
                <a:avLst/>
              </a:prstGeom>
            </p:spPr>
            <p:txBody>
              <a:bodyPr>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𝑦</m:t>
                          </m:r>
                        </m:e>
                        <m:sub>
                          <m:r>
                            <a:rPr lang="en-US" altLang="zh-CN" sz="2800" i="1">
                              <a:latin typeface="Cambria Math" panose="02040503050406030204" pitchFamily="18" charset="0"/>
                              <a:ea typeface="微软雅黑" panose="020B0503020204020204" pitchFamily="34" charset="-122"/>
                            </a:rPr>
                            <m:t>h</m:t>
                          </m:r>
                        </m:sub>
                      </m:sSub>
                      <m:r>
                        <a:rPr lang="en-US" altLang="zh-CN" sz="2800" i="1">
                          <a:latin typeface="Cambria Math" panose="02040503050406030204" pitchFamily="18" charset="0"/>
                          <a:ea typeface="微软雅黑" panose="020B0503020204020204" pitchFamily="34" charset="-122"/>
                        </a:rPr>
                        <m:t>=</m:t>
                      </m:r>
                      <m:r>
                        <a:rPr lang="en-US" altLang="zh-CN" sz="2800" i="1">
                          <a:latin typeface="Cambria Math" panose="02040503050406030204" pitchFamily="18" charset="0"/>
                          <a:ea typeface="微软雅黑" panose="020B0503020204020204" pitchFamily="34" charset="-122"/>
                        </a:rPr>
                        <m:t>𝐻</m:t>
                      </m:r>
                      <m:r>
                        <a:rPr lang="en-US" altLang="zh-CN" sz="2800" i="1">
                          <a:latin typeface="Cambria Math" panose="02040503050406030204" pitchFamily="18" charset="0"/>
                          <a:ea typeface="微软雅黑" panose="020B0503020204020204" pitchFamily="34" charset="-122"/>
                        </a:rPr>
                        <m:t>−</m:t>
                      </m:r>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𝑘</m:t>
                          </m:r>
                        </m:e>
                        <m:sub>
                          <m:r>
                            <a:rPr lang="en-US" altLang="zh-CN" sz="2800" i="1">
                              <a:latin typeface="Cambria Math" panose="02040503050406030204" pitchFamily="18" charset="0"/>
                              <a:ea typeface="微软雅黑" panose="020B0503020204020204" pitchFamily="34" charset="-122"/>
                            </a:rPr>
                            <m:t>h</m:t>
                          </m:r>
                        </m:sub>
                      </m:sSub>
                      <m:r>
                        <a:rPr lang="en-US" altLang="zh-CN" sz="2800" i="1">
                          <a:latin typeface="Cambria Math" panose="02040503050406030204" pitchFamily="18" charset="0"/>
                          <a:ea typeface="微软雅黑" panose="020B0503020204020204" pitchFamily="34" charset="-122"/>
                        </a:rPr>
                        <m:t>+1</m:t>
                      </m:r>
                    </m:oMath>
                  </m:oMathPara>
                </a14:m>
                <a:endParaRPr lang="en-US" altLang="zh-CN" sz="28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𝑦</m:t>
                          </m:r>
                        </m:e>
                        <m:sub>
                          <m:r>
                            <a:rPr lang="en-US" altLang="zh-CN" sz="2800" i="1">
                              <a:latin typeface="Cambria Math" panose="02040503050406030204" pitchFamily="18" charset="0"/>
                              <a:ea typeface="微软雅黑" panose="020B0503020204020204" pitchFamily="34" charset="-122"/>
                            </a:rPr>
                            <m:t>𝑤</m:t>
                          </m:r>
                        </m:sub>
                      </m:sSub>
                      <m:r>
                        <a:rPr lang="en-US" altLang="zh-CN" sz="2800" i="1">
                          <a:latin typeface="Cambria Math" panose="02040503050406030204" pitchFamily="18" charset="0"/>
                          <a:ea typeface="微软雅黑" panose="020B0503020204020204" pitchFamily="34" charset="-122"/>
                        </a:rPr>
                        <m:t>=</m:t>
                      </m:r>
                      <m:r>
                        <a:rPr lang="en-US" altLang="zh-CN" sz="2800" i="1">
                          <a:latin typeface="Cambria Math" panose="02040503050406030204" pitchFamily="18" charset="0"/>
                          <a:ea typeface="微软雅黑" panose="020B0503020204020204" pitchFamily="34" charset="-122"/>
                        </a:rPr>
                        <m:t>𝑊</m:t>
                      </m:r>
                      <m:r>
                        <a:rPr lang="en-US" altLang="zh-CN" sz="2800" i="1">
                          <a:latin typeface="Cambria Math" panose="02040503050406030204" pitchFamily="18" charset="0"/>
                          <a:ea typeface="微软雅黑" panose="020B0503020204020204" pitchFamily="34" charset="-122"/>
                        </a:rPr>
                        <m:t>−</m:t>
                      </m:r>
                      <m:sSub>
                        <m:sSubPr>
                          <m:ctrlPr>
                            <a:rPr lang="en-US" altLang="zh-CN" sz="2800" i="1">
                              <a:latin typeface="Cambria Math" panose="02040503050406030204" pitchFamily="18" charset="0"/>
                              <a:ea typeface="微软雅黑" panose="020B0503020204020204" pitchFamily="34" charset="-122"/>
                            </a:rPr>
                          </m:ctrlPr>
                        </m:sSubPr>
                        <m:e>
                          <m:r>
                            <a:rPr lang="en-US" altLang="zh-CN" sz="2800" i="1">
                              <a:latin typeface="Cambria Math" panose="02040503050406030204" pitchFamily="18" charset="0"/>
                              <a:ea typeface="微软雅黑" panose="020B0503020204020204" pitchFamily="34" charset="-122"/>
                            </a:rPr>
                            <m:t>𝑘</m:t>
                          </m:r>
                        </m:e>
                        <m:sub>
                          <m:r>
                            <a:rPr lang="en-US" altLang="zh-CN" sz="2800" i="1">
                              <a:latin typeface="Cambria Math" panose="02040503050406030204" pitchFamily="18" charset="0"/>
                              <a:ea typeface="微软雅黑" panose="020B0503020204020204" pitchFamily="34" charset="-122"/>
                            </a:rPr>
                            <m:t>𝑤</m:t>
                          </m:r>
                        </m:sub>
                      </m:sSub>
                      <m:r>
                        <a:rPr lang="en-US" altLang="zh-CN" sz="2800" i="1">
                          <a:latin typeface="Cambria Math" panose="02040503050406030204" pitchFamily="18" charset="0"/>
                          <a:ea typeface="微软雅黑" panose="020B0503020204020204" pitchFamily="34" charset="-122"/>
                        </a:rPr>
                        <m:t>+1</m:t>
                      </m:r>
                    </m:oMath>
                  </m:oMathPara>
                </a14:m>
                <a:endParaRPr lang="en-US" altLang="zh-CN" sz="2800" dirty="0">
                  <a:latin typeface="微软雅黑" panose="020B0503020204020204" pitchFamily="34" charset="-122"/>
                  <a:ea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5131848" y="3707584"/>
                <a:ext cx="6096000" cy="1384995"/>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7" name="箭头: 下 16"/>
          <p:cNvSpPr/>
          <p:nvPr/>
        </p:nvSpPr>
        <p:spPr>
          <a:xfrm>
            <a:off x="7681827" y="2574433"/>
            <a:ext cx="996043" cy="1093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41216" y="5265479"/>
            <a:ext cx="7467314" cy="581057"/>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卷积层的输出形状与</a:t>
            </a:r>
            <a:r>
              <a:rPr lang="zh-CN" altLang="en-US" sz="2400" dirty="0">
                <a:solidFill>
                  <a:srgbClr val="FF0000"/>
                </a:solidFill>
                <a:latin typeface="微软雅黑" panose="020B0503020204020204" pitchFamily="34" charset="-122"/>
                <a:ea typeface="微软雅黑" panose="020B0503020204020204" pitchFamily="34" charset="-122"/>
              </a:rPr>
              <a:t>输入形状、卷积核窗口</a:t>
            </a:r>
            <a:r>
              <a:rPr lang="zh-CN" altLang="en-US" sz="2400" dirty="0">
                <a:latin typeface="微软雅黑" panose="020B0503020204020204" pitchFamily="34" charset="-122"/>
                <a:ea typeface="微软雅黑" panose="020B0503020204020204" pitchFamily="34" charset="-122"/>
              </a:rPr>
              <a:t>有关</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264687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残差模型实验结果</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8588157" y="4198933"/>
            <a:ext cx="21288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平均准确率的变化</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849901" y="4198933"/>
            <a:ext cx="1540999"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的变化</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910238" y="2198005"/>
            <a:ext cx="1921329"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batchsize</a:t>
            </a:r>
            <a:r>
              <a:rPr lang="en-US" altLang="zh-CN" dirty="0">
                <a:latin typeface="微软雅黑" panose="020B0503020204020204" pitchFamily="34" charset="-122"/>
                <a:ea typeface="微软雅黑" panose="020B0503020204020204" pitchFamily="34" charset="-122"/>
              </a:rPr>
              <a:t>=512</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4910238" y="2720333"/>
            <a:ext cx="1181780"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lr</a:t>
            </a:r>
            <a:r>
              <a:rPr lang="en-US" altLang="zh-CN" dirty="0">
                <a:latin typeface="微软雅黑" panose="020B0503020204020204" pitchFamily="34" charset="-122"/>
                <a:ea typeface="微软雅黑" panose="020B0503020204020204" pitchFamily="34" charset="-122"/>
              </a:rPr>
              <a:t>=0.001</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4910238" y="3242660"/>
            <a:ext cx="155202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epochs=200</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524381" y="4868960"/>
            <a:ext cx="10219464"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模型在训练集上持续训练损失最终降到接近</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，准确率也达到了</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，说明模型的容量是足够的</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524381" y="5395561"/>
            <a:ext cx="10930200"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在测试集上，</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在第</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轮附近持续上升，而此时训练集的</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还在持续下降，说明发生了过拟合现象</a:t>
            </a:r>
            <a:endParaRPr lang="en-US" altLang="zh-CN" dirty="0">
              <a:latin typeface="微软雅黑" panose="020B0503020204020204" pitchFamily="34" charset="-122"/>
              <a:ea typeface="微软雅黑" panose="020B0503020204020204" pitchFamily="34" charset="-122"/>
            </a:endParaRPr>
          </a:p>
        </p:txBody>
      </p:sp>
      <p:sp>
        <p:nvSpPr>
          <p:cNvPr id="14" name="矩形 13"/>
          <p:cNvSpPr/>
          <p:nvPr/>
        </p:nvSpPr>
        <p:spPr>
          <a:xfrm>
            <a:off x="524381" y="5922163"/>
            <a:ext cx="8295154"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最终在此参数下</a:t>
            </a:r>
            <a:r>
              <a:rPr lang="en-US" altLang="zh-CN" dirty="0">
                <a:latin typeface="微软雅黑" panose="020B0503020204020204" pitchFamily="34" charset="-122"/>
                <a:ea typeface="微软雅黑" panose="020B0503020204020204" pitchFamily="34" charset="-122"/>
              </a:rPr>
              <a:t>ResNet-18</a:t>
            </a:r>
            <a:r>
              <a:rPr lang="zh-CN" altLang="en-US" dirty="0">
                <a:latin typeface="微软雅黑" panose="020B0503020204020204" pitchFamily="34" charset="-122"/>
                <a:ea typeface="微软雅黑" panose="020B0503020204020204" pitchFamily="34" charset="-122"/>
              </a:rPr>
              <a:t>在测试集上能达到的平均准确率为</a:t>
            </a:r>
            <a:r>
              <a:rPr lang="en-US" altLang="zh-CN" dirty="0">
                <a:latin typeface="微软雅黑" panose="020B0503020204020204" pitchFamily="34" charset="-122"/>
                <a:ea typeface="微软雅黑" panose="020B0503020204020204" pitchFamily="34" charset="-122"/>
              </a:rPr>
              <a:t>86.85%</a:t>
            </a:r>
            <a:endParaRPr lang="en-US" altLang="zh-CN"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111" y="1462132"/>
            <a:ext cx="4325172" cy="2728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820" y="1318650"/>
            <a:ext cx="4284874" cy="272993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831055" y="1776157"/>
            <a:ext cx="226959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层</a:t>
            </a:r>
            <a:r>
              <a:rPr lang="en-US" altLang="zh-CN" dirty="0">
                <a:latin typeface="微软雅黑" panose="020B0503020204020204" pitchFamily="34" charset="-122"/>
                <a:ea typeface="微软雅黑" panose="020B0503020204020204" pitchFamily="34" charset="-122"/>
              </a:rPr>
              <a:t>Conv</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ResNet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182" y="1488018"/>
            <a:ext cx="4131290" cy="30888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残差网络（</a:t>
            </a:r>
            <a:r>
              <a:rPr lang="en-US" altLang="zh-CN" sz="2800" b="1" dirty="0">
                <a:latin typeface="微软雅黑" panose="020B0503020204020204" pitchFamily="34" charset="-122"/>
                <a:ea typeface="微软雅黑" panose="020B0503020204020204" pitchFamily="34" charset="-122"/>
              </a:rPr>
              <a:t>Residual Networks, </a:t>
            </a:r>
            <a:r>
              <a:rPr lang="en-US" altLang="zh-CN" sz="2800" b="1" dirty="0" err="1">
                <a:latin typeface="微软雅黑" panose="020B0503020204020204" pitchFamily="34" charset="-122"/>
                <a:ea typeface="微软雅黑" panose="020B0503020204020204" pitchFamily="34" charset="-122"/>
              </a:rPr>
              <a:t>ResNets</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449353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残差模型与同等深度卷积的对比</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8507656" y="4590799"/>
            <a:ext cx="21288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平均准确率的变化</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506376" y="4622911"/>
            <a:ext cx="1540999"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的变化</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5067907" y="1752705"/>
            <a:ext cx="1921329"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batchsize</a:t>
            </a:r>
            <a:r>
              <a:rPr lang="en-US" altLang="zh-CN" dirty="0">
                <a:latin typeface="微软雅黑" panose="020B0503020204020204" pitchFamily="34" charset="-122"/>
                <a:ea typeface="微软雅黑" panose="020B0503020204020204" pitchFamily="34" charset="-122"/>
              </a:rPr>
              <a:t>=512</a:t>
            </a:r>
            <a:endParaRPr lang="en-US" altLang="zh-CN" dirty="0">
              <a:latin typeface="微软雅黑" panose="020B0503020204020204" pitchFamily="34" charset="-122"/>
              <a:ea typeface="微软雅黑" panose="020B0503020204020204" pitchFamily="34" charset="-122"/>
            </a:endParaRPr>
          </a:p>
        </p:txBody>
      </p:sp>
      <p:sp>
        <p:nvSpPr>
          <p:cNvPr id="5" name="矩形 4"/>
          <p:cNvSpPr/>
          <p:nvPr/>
        </p:nvSpPr>
        <p:spPr>
          <a:xfrm>
            <a:off x="5067907" y="2275033"/>
            <a:ext cx="1181780" cy="369332"/>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lr</a:t>
            </a:r>
            <a:r>
              <a:rPr lang="en-US" altLang="zh-CN" dirty="0">
                <a:latin typeface="微软雅黑" panose="020B0503020204020204" pitchFamily="34" charset="-122"/>
                <a:ea typeface="微软雅黑" panose="020B0503020204020204" pitchFamily="34" charset="-122"/>
              </a:rPr>
              <a:t>=0.001</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5067907" y="2797360"/>
            <a:ext cx="155202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epochs=100</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603250" y="5918754"/>
            <a:ext cx="9314634" cy="646331"/>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可以看到在深层模型下，无论是</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还是准确率，普通卷积的曲线（红色）比残差的曲线（黄色）在训练后期的波动更大，说明残差网络的加入确实可以帮助模型更好的训练</a:t>
            </a:r>
            <a:endParaRPr lang="en-US" altLang="zh-CN" dirty="0">
              <a:latin typeface="微软雅黑" panose="020B0503020204020204" pitchFamily="34" charset="-122"/>
              <a:ea typeface="微软雅黑" panose="020B0503020204020204" pitchFamily="34" charset="-122"/>
            </a:endParaRPr>
          </a:p>
        </p:txBody>
      </p:sp>
      <p:pic>
        <p:nvPicPr>
          <p:cNvPr id="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672" y="1452236"/>
            <a:ext cx="4088797" cy="307246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5067907" y="3304931"/>
            <a:ext cx="137730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共堆叠</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层</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603250" y="5277943"/>
            <a:ext cx="6096000" cy="369332"/>
          </a:xfrm>
          <a:prstGeom prst="rect">
            <a:avLst/>
          </a:prstGeom>
        </p:spPr>
        <p:txBody>
          <a:bodyPr>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卷积为</a:t>
            </a:r>
            <a:r>
              <a:rPr lang="zh-CN" altLang="en-US" dirty="0">
                <a:solidFill>
                  <a:srgbClr val="FF0000"/>
                </a:solidFill>
                <a:latin typeface="微软雅黑" panose="020B0503020204020204" pitchFamily="34" charset="-122"/>
                <a:ea typeface="微软雅黑" panose="020B0503020204020204" pitchFamily="34" charset="-122"/>
              </a:rPr>
              <a:t>红色</a:t>
            </a:r>
            <a:r>
              <a:rPr lang="zh-CN" altLang="en-US" dirty="0">
                <a:latin typeface="微软雅黑" panose="020B0503020204020204" pitchFamily="34" charset="-122"/>
                <a:ea typeface="微软雅黑" panose="020B0503020204020204" pitchFamily="34" charset="-122"/>
              </a:rPr>
              <a:t>与</a:t>
            </a:r>
            <a:r>
              <a:rPr lang="zh-CN" altLang="en-US" dirty="0">
                <a:solidFill>
                  <a:schemeClr val="accent6">
                    <a:lumMod val="50000"/>
                  </a:schemeClr>
                </a:solidFill>
                <a:latin typeface="微软雅黑" panose="020B0503020204020204" pitchFamily="34" charset="-122"/>
                <a:ea typeface="微软雅黑" panose="020B0503020204020204" pitchFamily="34" charset="-122"/>
              </a:rPr>
              <a:t>绿色</a:t>
            </a:r>
            <a:r>
              <a:rPr lang="zh-CN" altLang="en-US" dirty="0">
                <a:latin typeface="微软雅黑" panose="020B0503020204020204" pitchFamily="34" charset="-122"/>
                <a:ea typeface="微软雅黑" panose="020B0503020204020204" pitchFamily="34" charset="-122"/>
              </a:rPr>
              <a:t>曲线，残差为</a:t>
            </a:r>
            <a:r>
              <a:rPr lang="zh-CN" altLang="en-US" dirty="0">
                <a:solidFill>
                  <a:schemeClr val="accent4"/>
                </a:solidFill>
                <a:latin typeface="微软雅黑" panose="020B0503020204020204" pitchFamily="34" charset="-122"/>
                <a:ea typeface="微软雅黑" panose="020B0503020204020204" pitchFamily="34" charset="-122"/>
              </a:rPr>
              <a:t>黄色</a:t>
            </a:r>
            <a:r>
              <a:rPr lang="zh-CN" altLang="en-US" dirty="0">
                <a:latin typeface="微软雅黑" panose="020B0503020204020204" pitchFamily="34" charset="-122"/>
                <a:ea typeface="微软雅黑" panose="020B0503020204020204" pitchFamily="34" charset="-122"/>
              </a:rPr>
              <a:t>和</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曲线</a:t>
            </a:r>
            <a:endParaRPr lang="en-US" altLang="zh-CN" dirty="0">
              <a:latin typeface="微软雅黑" panose="020B0503020204020204" pitchFamily="34" charset="-122"/>
              <a:ea typeface="微软雅黑" panose="020B0503020204020204" pitchFamily="34" charset="-122"/>
            </a:endParaRPr>
          </a:p>
        </p:txBody>
      </p:sp>
      <p:sp>
        <p:nvSpPr>
          <p:cNvPr id="22" name="矩形 21"/>
          <p:cNvSpPr/>
          <p:nvPr/>
        </p:nvSpPr>
        <p:spPr>
          <a:xfrm>
            <a:off x="2644370" y="2421174"/>
            <a:ext cx="1799811" cy="1007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9987436" y="1927026"/>
            <a:ext cx="1483705" cy="794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3189" y="1979187"/>
            <a:ext cx="2137189" cy="1377335"/>
          </a:xfrm>
          <a:prstGeom prst="rect">
            <a:avLst/>
          </a:prstGeom>
          <a:noFill/>
        </p:spPr>
        <p:txBody>
          <a:bodyPr wrap="square" rtlCol="0">
            <a:no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卷积基本操作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手动实现卷积层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图像分类示例</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956322" y="1981645"/>
            <a:ext cx="3707939"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解决的问题</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网络结构</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1144159" y="1139619"/>
            <a:ext cx="2400016" cy="581057"/>
          </a:xfrm>
          <a:prstGeom prst="rect">
            <a:avLst/>
          </a:prstGeom>
        </p:spPr>
        <p:txBody>
          <a:bodyPr wrap="none">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卷积神经网络</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1188792" y="3531473"/>
            <a:ext cx="1875835"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空洞卷积</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606317" y="1139619"/>
            <a:ext cx="1784463" cy="581057"/>
          </a:xfrm>
          <a:prstGeom prst="rect">
            <a:avLst/>
          </a:prstGeom>
        </p:spPr>
        <p:txBody>
          <a:bodyPr wrap="none">
            <a:spAutoFit/>
          </a:bodyPr>
          <a:lstStyle/>
          <a:p>
            <a:pPr>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3. </a:t>
            </a:r>
            <a:r>
              <a:rPr lang="zh-CN" altLang="en-US" sz="2400" b="1" dirty="0">
                <a:solidFill>
                  <a:srgbClr val="000000"/>
                </a:solidFill>
                <a:latin typeface="微软雅黑" panose="020B0503020204020204" pitchFamily="34" charset="-122"/>
                <a:ea typeface="微软雅黑" panose="020B0503020204020204" pitchFamily="34" charset="-122"/>
              </a:rPr>
              <a:t>残差网络</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433189" y="4426950"/>
            <a:ext cx="3723279"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空洞卷积的概念</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优点与适用性</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缺点与解决方法</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000000"/>
                </a:solidFill>
                <a:latin typeface="微软雅黑" panose="020B0503020204020204" pitchFamily="34" charset="-122"/>
                <a:ea typeface="微软雅黑" panose="020B0503020204020204" pitchFamily="34" charset="-122"/>
              </a:rPr>
              <a:t>使用</a:t>
            </a:r>
            <a:r>
              <a:rPr lang="en-US" altLang="zh-CN" dirty="0" err="1">
                <a:solidFill>
                  <a:srgbClr val="000000"/>
                </a:solidFill>
                <a:latin typeface="微软雅黑" panose="020B0503020204020204" pitchFamily="34" charset="-122"/>
                <a:ea typeface="微软雅黑" panose="020B0503020204020204" pitchFamily="34" charset="-122"/>
              </a:rPr>
              <a:t>PyTorch</a:t>
            </a:r>
            <a:r>
              <a:rPr lang="zh-CN" altLang="en-US" dirty="0">
                <a:solidFill>
                  <a:srgbClr val="000000"/>
                </a:solidFill>
                <a:latin typeface="微软雅黑" panose="020B0503020204020204" pitchFamily="34" charset="-122"/>
                <a:ea typeface="微软雅黑" panose="020B0503020204020204" pitchFamily="34" charset="-122"/>
              </a:rPr>
              <a:t>实现与实验结果</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6606316" y="3531472"/>
            <a:ext cx="1784463" cy="581057"/>
          </a:xfrm>
          <a:prstGeom prst="rect">
            <a:avLst/>
          </a:prstGeom>
        </p:spPr>
        <p:txBody>
          <a:bodyPr wrap="none">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4. </a:t>
            </a:r>
            <a:r>
              <a:rPr lang="zh-CN" altLang="en-US" sz="2400" b="1" dirty="0">
                <a:solidFill>
                  <a:srgbClr val="FF0000"/>
                </a:solidFill>
                <a:latin typeface="微软雅黑" panose="020B0503020204020204" pitchFamily="34" charset="-122"/>
                <a:ea typeface="微软雅黑" panose="020B0503020204020204" pitchFamily="34" charset="-122"/>
              </a:rPr>
              <a:t>实验要求</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6956322" y="4324598"/>
            <a:ext cx="3180735"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数据集介绍</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卷积实验</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空洞卷积实验</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残差网络实验</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361829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数据集</a:t>
            </a:r>
            <a:r>
              <a:rPr lang="en-US" altLang="zh-CN" sz="2400" b="1" dirty="0">
                <a:solidFill>
                  <a:srgbClr val="0000FF"/>
                </a:solidFill>
                <a:latin typeface="微软雅黑" panose="020B0503020204020204" pitchFamily="34" charset="-122"/>
                <a:ea typeface="微软雅黑" panose="020B0503020204020204" pitchFamily="34" charset="-122"/>
                <a:cs typeface="+mj-cs"/>
              </a:rPr>
              <a:t>——</a:t>
            </a:r>
            <a:r>
              <a:rPr lang="zh-CN" altLang="en-US" sz="2400" b="1" dirty="0">
                <a:solidFill>
                  <a:srgbClr val="0000FF"/>
                </a:solidFill>
                <a:latin typeface="微软雅黑" panose="020B0503020204020204" pitchFamily="34" charset="-122"/>
                <a:ea typeface="微软雅黑" panose="020B0503020204020204" pitchFamily="34" charset="-122"/>
                <a:cs typeface="+mj-cs"/>
              </a:rPr>
              <a:t>车辆分类数据</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7" name="矩形 6"/>
          <p:cNvSpPr/>
          <p:nvPr/>
        </p:nvSpPr>
        <p:spPr>
          <a:xfrm>
            <a:off x="7231659" y="4471561"/>
            <a:ext cx="730048" cy="3760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汽车</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75365" y="2249548"/>
            <a:ext cx="1334982" cy="1935112"/>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645" y="2860685"/>
            <a:ext cx="1362075" cy="132397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320" y="2163013"/>
            <a:ext cx="1212132" cy="2021647"/>
          </a:xfrm>
          <a:prstGeom prst="rect">
            <a:avLst/>
          </a:prstGeom>
        </p:spPr>
      </p:pic>
      <p:sp>
        <p:nvSpPr>
          <p:cNvPr id="14" name="矩形 13"/>
          <p:cNvSpPr/>
          <p:nvPr/>
        </p:nvSpPr>
        <p:spPr>
          <a:xfrm>
            <a:off x="10844949" y="4471561"/>
            <a:ext cx="730048" cy="3760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货车</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9177832" y="4471561"/>
            <a:ext cx="730048" cy="3760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客车</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46500" y="2587093"/>
            <a:ext cx="4385154"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1358</a:t>
            </a:r>
            <a:r>
              <a:rPr lang="zh-CN" altLang="en-US" dirty="0">
                <a:latin typeface="微软雅黑" panose="020B0503020204020204" pitchFamily="34" charset="-122"/>
                <a:ea typeface="微软雅黑" panose="020B0503020204020204" pitchFamily="34" charset="-122"/>
              </a:rPr>
              <a:t>张车辆图片</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646500" y="5349673"/>
            <a:ext cx="6096000" cy="369332"/>
          </a:xfrm>
          <a:prstGeom prst="rect">
            <a:avLst/>
          </a:prstGeom>
        </p:spPr>
        <p:txBody>
          <a:bodyPr>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每个类别的后</a:t>
            </a:r>
            <a:r>
              <a:rPr lang="en-US" altLang="zh-CN" dirty="0">
                <a:solidFill>
                  <a:srgbClr val="FF0000"/>
                </a:solidFill>
                <a:latin typeface="微软雅黑" panose="020B0503020204020204" pitchFamily="34" charset="-122"/>
                <a:ea typeface="微软雅黑" panose="020B0503020204020204" pitchFamily="34" charset="-122"/>
              </a:rPr>
              <a:t>20-30%</a:t>
            </a:r>
            <a:r>
              <a:rPr lang="zh-CN" altLang="en-US" dirty="0">
                <a:solidFill>
                  <a:srgbClr val="FF0000"/>
                </a:solidFill>
                <a:latin typeface="微软雅黑" panose="020B0503020204020204" pitchFamily="34" charset="-122"/>
                <a:ea typeface="微软雅黑" panose="020B0503020204020204" pitchFamily="34" charset="-122"/>
              </a:rPr>
              <a:t>当作测试集</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646500" y="3139609"/>
            <a:ext cx="3704860"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分别属于汽车、客车和货车三类</a:t>
            </a:r>
            <a:endParaRPr lang="en-US" altLang="zh-CN" dirty="0">
              <a:latin typeface="微软雅黑" panose="020B0503020204020204" pitchFamily="34" charset="-122"/>
              <a:ea typeface="微软雅黑" panose="020B0503020204020204" pitchFamily="34" charset="-122"/>
            </a:endParaRPr>
          </a:p>
        </p:txBody>
      </p:sp>
      <p:sp>
        <p:nvSpPr>
          <p:cNvPr id="17" name="矩形 16"/>
          <p:cNvSpPr/>
          <p:nvPr/>
        </p:nvSpPr>
        <p:spPr>
          <a:xfrm>
            <a:off x="646500" y="3692125"/>
            <a:ext cx="6096001" cy="369332"/>
          </a:xfrm>
          <a:prstGeom prst="rect">
            <a:avLst/>
          </a:prstGeom>
        </p:spPr>
        <p:txBody>
          <a:bodyPr>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汽车：</a:t>
            </a:r>
            <a:r>
              <a:rPr lang="en-US" altLang="zh-CN" dirty="0">
                <a:latin typeface="微软雅黑" panose="020B0503020204020204" pitchFamily="34" charset="-122"/>
                <a:ea typeface="微软雅黑" panose="020B0503020204020204" pitchFamily="34" charset="-122"/>
              </a:rPr>
              <a:t>779</a:t>
            </a:r>
            <a:r>
              <a:rPr lang="zh-CN" altLang="en-US" dirty="0">
                <a:latin typeface="微软雅黑" panose="020B0503020204020204" pitchFamily="34" charset="-122"/>
                <a:ea typeface="微软雅黑" panose="020B0503020204020204" pitchFamily="34" charset="-122"/>
              </a:rPr>
              <a:t>张</a:t>
            </a:r>
            <a:endParaRPr lang="en-US" altLang="zh-CN" dirty="0">
              <a:latin typeface="微软雅黑" panose="020B0503020204020204" pitchFamily="34" charset="-122"/>
              <a:ea typeface="微软雅黑" panose="020B0503020204020204" pitchFamily="34" charset="-122"/>
            </a:endParaRPr>
          </a:p>
        </p:txBody>
      </p:sp>
      <p:sp>
        <p:nvSpPr>
          <p:cNvPr id="18" name="矩形 17"/>
          <p:cNvSpPr/>
          <p:nvPr/>
        </p:nvSpPr>
        <p:spPr>
          <a:xfrm>
            <a:off x="646500" y="5902191"/>
            <a:ext cx="5320687"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各图片的</a:t>
            </a:r>
            <a:r>
              <a:rPr lang="zh-CN" altLang="en-US" dirty="0">
                <a:solidFill>
                  <a:srgbClr val="FF0000"/>
                </a:solidFill>
                <a:latin typeface="微软雅黑" panose="020B0503020204020204" pitchFamily="34" charset="-122"/>
                <a:ea typeface="微软雅黑" panose="020B0503020204020204" pitchFamily="34" charset="-122"/>
              </a:rPr>
              <a:t>大小不一</a:t>
            </a:r>
            <a:r>
              <a:rPr lang="zh-CN" altLang="en-US" dirty="0">
                <a:latin typeface="微软雅黑" panose="020B0503020204020204" pitchFamily="34" charset="-122"/>
                <a:ea typeface="微软雅黑" panose="020B0503020204020204" pitchFamily="34" charset="-122"/>
              </a:rPr>
              <a:t>，需要将图片拉伸到</a:t>
            </a:r>
            <a:r>
              <a:rPr lang="zh-CN" altLang="en-US" dirty="0">
                <a:solidFill>
                  <a:srgbClr val="FF0000"/>
                </a:solidFill>
                <a:latin typeface="微软雅黑" panose="020B0503020204020204" pitchFamily="34" charset="-122"/>
                <a:ea typeface="微软雅黑" panose="020B0503020204020204" pitchFamily="34" charset="-122"/>
              </a:rPr>
              <a:t>相同大小</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46500" y="4797157"/>
            <a:ext cx="6096000" cy="369332"/>
          </a:xfrm>
          <a:prstGeom prst="rect">
            <a:avLst/>
          </a:prstGeom>
        </p:spPr>
        <p:txBody>
          <a:bodyPr>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货车：</a:t>
            </a:r>
            <a:r>
              <a:rPr lang="en-US" altLang="zh-CN" dirty="0">
                <a:latin typeface="微软雅黑" panose="020B0503020204020204" pitchFamily="34" charset="-122"/>
                <a:ea typeface="微软雅黑" panose="020B0503020204020204" pitchFamily="34" charset="-122"/>
              </a:rPr>
              <a:t>360</a:t>
            </a:r>
            <a:r>
              <a:rPr lang="zh-CN" altLang="en-US" dirty="0">
                <a:latin typeface="微软雅黑" panose="020B0503020204020204" pitchFamily="34" charset="-122"/>
                <a:ea typeface="微软雅黑" panose="020B0503020204020204" pitchFamily="34" charset="-122"/>
              </a:rPr>
              <a:t>张</a:t>
            </a:r>
            <a:endParaRPr lang="en-US" altLang="zh-CN" dirty="0">
              <a:latin typeface="微软雅黑" panose="020B0503020204020204" pitchFamily="34" charset="-122"/>
              <a:ea typeface="微软雅黑" panose="020B0503020204020204" pitchFamily="34" charset="-122"/>
            </a:endParaRPr>
          </a:p>
        </p:txBody>
      </p:sp>
      <p:sp>
        <p:nvSpPr>
          <p:cNvPr id="20" name="矩形 19"/>
          <p:cNvSpPr/>
          <p:nvPr/>
        </p:nvSpPr>
        <p:spPr>
          <a:xfrm>
            <a:off x="646500" y="4244641"/>
            <a:ext cx="1800493"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客车：</a:t>
            </a:r>
            <a:r>
              <a:rPr lang="en-US" altLang="zh-CN" dirty="0">
                <a:latin typeface="微软雅黑" panose="020B0503020204020204" pitchFamily="34" charset="-122"/>
                <a:ea typeface="微软雅黑" panose="020B0503020204020204" pitchFamily="34" charset="-122"/>
              </a:rPr>
              <a:t>218</a:t>
            </a:r>
            <a:r>
              <a:rPr lang="zh-CN" altLang="en-US" dirty="0">
                <a:latin typeface="微软雅黑" panose="020B0503020204020204" pitchFamily="34" charset="-122"/>
                <a:ea typeface="微软雅黑" panose="020B0503020204020204" pitchFamily="34" charset="-122"/>
              </a:rPr>
              <a:t>张</a:t>
            </a:r>
            <a:endParaRPr lang="en-US" altLang="zh-CN" dirty="0">
              <a:latin typeface="微软雅黑" panose="020B0503020204020204" pitchFamily="34" charset="-122"/>
              <a:ea typeface="微软雅黑" panose="020B0503020204020204" pitchFamily="34" charset="-122"/>
            </a:endParaRPr>
          </a:p>
        </p:txBody>
      </p:sp>
      <p:sp>
        <p:nvSpPr>
          <p:cNvPr id="23" name="矩形 22"/>
          <p:cNvSpPr/>
          <p:nvPr/>
        </p:nvSpPr>
        <p:spPr>
          <a:xfrm>
            <a:off x="4248121" y="1946334"/>
            <a:ext cx="1152803"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分类问题</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24" name="矩形 23"/>
          <p:cNvSpPr/>
          <p:nvPr/>
        </p:nvSpPr>
        <p:spPr>
          <a:xfrm>
            <a:off x="646500" y="2034577"/>
            <a:ext cx="4385154"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输入图片，输出对应的类别</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361829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数据集</a:t>
            </a:r>
            <a:r>
              <a:rPr lang="en-US" altLang="zh-CN" sz="2400" b="1" dirty="0">
                <a:solidFill>
                  <a:srgbClr val="0000FF"/>
                </a:solidFill>
                <a:latin typeface="微软雅黑" panose="020B0503020204020204" pitchFamily="34" charset="-122"/>
                <a:ea typeface="微软雅黑" panose="020B0503020204020204" pitchFamily="34" charset="-122"/>
                <a:cs typeface="+mj-cs"/>
              </a:rPr>
              <a:t>——</a:t>
            </a:r>
            <a:r>
              <a:rPr lang="zh-CN" altLang="en-US" sz="2400" b="1" dirty="0">
                <a:solidFill>
                  <a:srgbClr val="0000FF"/>
                </a:solidFill>
                <a:latin typeface="微软雅黑" panose="020B0503020204020204" pitchFamily="34" charset="-122"/>
                <a:ea typeface="微软雅黑" panose="020B0503020204020204" pitchFamily="34" charset="-122"/>
                <a:cs typeface="+mj-cs"/>
              </a:rPr>
              <a:t>照片去雾数据</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7" name="矩形 6"/>
          <p:cNvSpPr/>
          <p:nvPr/>
        </p:nvSpPr>
        <p:spPr>
          <a:xfrm>
            <a:off x="6741896" y="4260167"/>
            <a:ext cx="146989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原图（带雾）</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9877772" y="4248840"/>
            <a:ext cx="1976865"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输出（去雾）</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519260" y="3023981"/>
            <a:ext cx="4385154"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520</a:t>
            </a:r>
            <a:r>
              <a:rPr lang="zh-CN" altLang="en-US" dirty="0">
                <a:latin typeface="微软雅黑" panose="020B0503020204020204" pitchFamily="34" charset="-122"/>
                <a:ea typeface="微软雅黑" panose="020B0503020204020204" pitchFamily="34" charset="-122"/>
              </a:rPr>
              <a:t>张图片</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519260" y="3794258"/>
            <a:ext cx="3453552" cy="36933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后</a:t>
            </a:r>
            <a:r>
              <a:rPr lang="en-US" altLang="zh-CN" dirty="0">
                <a:solidFill>
                  <a:srgbClr val="FF0000"/>
                </a:solidFill>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的图片当作测试集</a:t>
            </a:r>
            <a:endParaRPr lang="en-US" altLang="zh-CN" dirty="0">
              <a:latin typeface="微软雅黑" panose="020B0503020204020204" pitchFamily="34" charset="-122"/>
              <a:ea typeface="微软雅黑" panose="020B0503020204020204" pitchFamily="34" charset="-122"/>
            </a:endParaRPr>
          </a:p>
        </p:txBody>
      </p:sp>
      <p:sp>
        <p:nvSpPr>
          <p:cNvPr id="18" name="矩形 17"/>
          <p:cNvSpPr/>
          <p:nvPr/>
        </p:nvSpPr>
        <p:spPr>
          <a:xfrm>
            <a:off x="519260" y="4564535"/>
            <a:ext cx="5320687"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各图片的</a:t>
            </a:r>
            <a:r>
              <a:rPr lang="zh-CN" altLang="en-US" dirty="0">
                <a:solidFill>
                  <a:srgbClr val="FF0000"/>
                </a:solidFill>
                <a:latin typeface="微软雅黑" panose="020B0503020204020204" pitchFamily="34" charset="-122"/>
                <a:ea typeface="微软雅黑" panose="020B0503020204020204" pitchFamily="34" charset="-122"/>
              </a:rPr>
              <a:t>大小不一</a:t>
            </a:r>
            <a:r>
              <a:rPr lang="zh-CN" altLang="en-US" dirty="0">
                <a:latin typeface="微软雅黑" panose="020B0503020204020204" pitchFamily="34" charset="-122"/>
                <a:ea typeface="微软雅黑" panose="020B0503020204020204" pitchFamily="34" charset="-122"/>
              </a:rPr>
              <a:t>，需要将图片拉伸到</a:t>
            </a:r>
            <a:r>
              <a:rPr lang="zh-CN" altLang="en-US" dirty="0">
                <a:solidFill>
                  <a:srgbClr val="FF0000"/>
                </a:solidFill>
                <a:latin typeface="微软雅黑" panose="020B0503020204020204" pitchFamily="34" charset="-122"/>
                <a:ea typeface="微软雅黑" panose="020B0503020204020204" pitchFamily="34" charset="-122"/>
              </a:rPr>
              <a:t>相同大小</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3" name="矩形 22"/>
          <p:cNvSpPr/>
          <p:nvPr/>
        </p:nvSpPr>
        <p:spPr>
          <a:xfrm>
            <a:off x="4248121" y="2098734"/>
            <a:ext cx="1152803" cy="369332"/>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回归问题</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24" name="矩形 23"/>
          <p:cNvSpPr/>
          <p:nvPr/>
        </p:nvSpPr>
        <p:spPr>
          <a:xfrm>
            <a:off x="519260" y="2253704"/>
            <a:ext cx="4385154" cy="369332"/>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输入带雾图片，输出去雾图片</a:t>
            </a:r>
            <a:endParaRPr lang="en-US" altLang="zh-CN"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56790" y="2326580"/>
            <a:ext cx="2307506" cy="1732727"/>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979" y="2326580"/>
            <a:ext cx="2307506" cy="1732727"/>
          </a:xfrm>
          <a:prstGeom prst="rect">
            <a:avLst/>
          </a:prstGeom>
        </p:spPr>
      </p:pic>
      <p:sp>
        <p:nvSpPr>
          <p:cNvPr id="25" name="矩形 24"/>
          <p:cNvSpPr/>
          <p:nvPr/>
        </p:nvSpPr>
        <p:spPr>
          <a:xfrm>
            <a:off x="519260" y="5334813"/>
            <a:ext cx="7859844" cy="369332"/>
          </a:xfrm>
          <a:prstGeom prst="rect">
            <a:avLst/>
          </a:prstGeom>
        </p:spPr>
        <p:txBody>
          <a:bodyPr wrap="none">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实验分析需要有多张照片的原图、模型输出图、数据集中不带雾图的对比</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204700" y="878869"/>
            <a:ext cx="2031325"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数据基本处理</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pic>
        <p:nvPicPr>
          <p:cNvPr id="2" name="图片 1"/>
          <p:cNvPicPr>
            <a:picLocks noChangeAspect="1"/>
          </p:cNvPicPr>
          <p:nvPr/>
        </p:nvPicPr>
        <p:blipFill>
          <a:blip r:embed="rId1"/>
          <a:stretch>
            <a:fillRect/>
          </a:stretch>
        </p:blipFill>
        <p:spPr>
          <a:xfrm>
            <a:off x="161863" y="1389696"/>
            <a:ext cx="5934137" cy="5127523"/>
          </a:xfrm>
          <a:prstGeom prst="rect">
            <a:avLst/>
          </a:prstGeom>
        </p:spPr>
      </p:pic>
      <p:pic>
        <p:nvPicPr>
          <p:cNvPr id="4" name="图片 3"/>
          <p:cNvPicPr>
            <a:picLocks noChangeAspect="1"/>
          </p:cNvPicPr>
          <p:nvPr/>
        </p:nvPicPr>
        <p:blipFill>
          <a:blip r:embed="rId2"/>
          <a:stretch>
            <a:fillRect/>
          </a:stretch>
        </p:blipFill>
        <p:spPr>
          <a:xfrm>
            <a:off x="6496318" y="1239754"/>
            <a:ext cx="5348237" cy="5427406"/>
          </a:xfrm>
          <a:prstGeom prst="rect">
            <a:avLst/>
          </a:prstGeom>
        </p:spPr>
      </p:pic>
      <p:sp>
        <p:nvSpPr>
          <p:cNvPr id="17" name="矩形 16"/>
          <p:cNvSpPr/>
          <p:nvPr/>
        </p:nvSpPr>
        <p:spPr>
          <a:xfrm>
            <a:off x="6541230" y="1278097"/>
            <a:ext cx="5247647" cy="653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6541229" y="4138396"/>
            <a:ext cx="5247647" cy="653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6541229" y="5818823"/>
            <a:ext cx="5247647" cy="653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161863" y="2411946"/>
            <a:ext cx="5934137" cy="653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6032421"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二维卷积实验（平台课与专业课要求相同）</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7" name="矩形 6"/>
          <p:cNvSpPr/>
          <p:nvPr/>
        </p:nvSpPr>
        <p:spPr>
          <a:xfrm>
            <a:off x="777846" y="1667358"/>
            <a:ext cx="10875179" cy="830997"/>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手写</a:t>
            </a:r>
            <a:r>
              <a:rPr lang="zh-CN" altLang="zh-CN" sz="2400" dirty="0">
                <a:solidFill>
                  <a:srgbClr val="FF0000"/>
                </a:solidFill>
                <a:latin typeface="微软雅黑" panose="020B0503020204020204" pitchFamily="34" charset="-122"/>
                <a:ea typeface="微软雅黑" panose="020B0503020204020204" pitchFamily="34" charset="-122"/>
              </a:rPr>
              <a:t>二维卷积</a:t>
            </a:r>
            <a:r>
              <a:rPr lang="zh-CN" altLang="en-US" sz="2400" dirty="0">
                <a:latin typeface="微软雅黑" panose="020B0503020204020204" pitchFamily="34" charset="-122"/>
                <a:ea typeface="微软雅黑" panose="020B0503020204020204" pitchFamily="34" charset="-122"/>
              </a:rPr>
              <a:t>的实现</a:t>
            </a:r>
            <a:r>
              <a:rPr lang="zh-CN" altLang="zh-CN" sz="2400" dirty="0">
                <a:latin typeface="微软雅黑" panose="020B0503020204020204" pitchFamily="34" charset="-122"/>
                <a:ea typeface="微软雅黑" panose="020B0503020204020204" pitchFamily="34" charset="-122"/>
              </a:rPr>
              <a:t>，并在</a:t>
            </a:r>
            <a:r>
              <a:rPr lang="zh-CN" altLang="zh-CN" sz="2400" dirty="0">
                <a:solidFill>
                  <a:srgbClr val="FF0000"/>
                </a:solidFill>
                <a:latin typeface="微软雅黑" panose="020B0503020204020204" pitchFamily="34" charset="-122"/>
                <a:ea typeface="微软雅黑" panose="020B0503020204020204" pitchFamily="34" charset="-122"/>
              </a:rPr>
              <a:t>至少一个数据集</a:t>
            </a:r>
            <a:r>
              <a:rPr lang="zh-CN" altLang="zh-CN" sz="2400" dirty="0">
                <a:latin typeface="微软雅黑" panose="020B0503020204020204" pitchFamily="34" charset="-122"/>
                <a:ea typeface="微软雅黑" panose="020B0503020204020204" pitchFamily="34" charset="-122"/>
              </a:rPr>
              <a:t>上进行实验，从训练时间、预测精度、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zh-CN" sz="2400" dirty="0">
                <a:solidFill>
                  <a:srgbClr val="FF0000"/>
                </a:solidFill>
                <a:latin typeface="微软雅黑" panose="020B0503020204020204" pitchFamily="34" charset="-122"/>
                <a:ea typeface="微软雅黑" panose="020B0503020204020204" pitchFamily="34" charset="-122"/>
              </a:rPr>
              <a:t>分析实验结果</a:t>
            </a:r>
            <a:r>
              <a:rPr lang="zh-CN" altLang="en-US" sz="2400" dirty="0">
                <a:latin typeface="微软雅黑" panose="020B0503020204020204" pitchFamily="34" charset="-122"/>
                <a:ea typeface="微软雅黑" panose="020B0503020204020204" pitchFamily="34" charset="-122"/>
              </a:rPr>
              <a:t>（最好使用</a:t>
            </a:r>
            <a:r>
              <a:rPr lang="zh-CN" altLang="en-US" sz="2400" dirty="0">
                <a:solidFill>
                  <a:srgbClr val="FF0000"/>
                </a:solidFill>
                <a:latin typeface="微软雅黑" panose="020B0503020204020204" pitchFamily="34" charset="-122"/>
                <a:ea typeface="微软雅黑" panose="020B0503020204020204" pitchFamily="34" charset="-122"/>
              </a:rPr>
              <a:t>图表展示</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2" name="矩形 1"/>
          <p:cNvSpPr/>
          <p:nvPr/>
        </p:nvSpPr>
        <p:spPr>
          <a:xfrm>
            <a:off x="777845" y="2688976"/>
            <a:ext cx="10875179" cy="830997"/>
          </a:xfrm>
          <a:prstGeom prst="rect">
            <a:avLst/>
          </a:prstGeom>
        </p:spPr>
        <p:txBody>
          <a:bodyPr wrap="square">
            <a:spAutoFit/>
          </a:bodyPr>
          <a:lstStyle/>
          <a:p>
            <a:pPr marL="285750" lvl="0" indent="-28575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使用</a:t>
            </a:r>
            <a:r>
              <a:rPr lang="en-US" altLang="zh-CN" sz="2400" dirty="0" err="1">
                <a:solidFill>
                  <a:srgbClr val="FF0000"/>
                </a:solidFill>
                <a:latin typeface="微软雅黑" panose="020B0503020204020204" pitchFamily="34" charset="-122"/>
                <a:ea typeface="微软雅黑" panose="020B0503020204020204" pitchFamily="34" charset="-122"/>
              </a:rPr>
              <a:t>torch.nn</a:t>
            </a:r>
            <a:r>
              <a:rPr lang="zh-CN" altLang="zh-CN" sz="2400" dirty="0">
                <a:solidFill>
                  <a:srgbClr val="FF0000"/>
                </a:solidFill>
                <a:latin typeface="微软雅黑" panose="020B0503020204020204" pitchFamily="34" charset="-122"/>
                <a:ea typeface="微软雅黑" panose="020B0503020204020204" pitchFamily="34" charset="-122"/>
              </a:rPr>
              <a:t>实现</a:t>
            </a:r>
            <a:r>
              <a:rPr lang="zh-CN" altLang="zh-CN" sz="2400" dirty="0">
                <a:latin typeface="微软雅黑" panose="020B0503020204020204" pitchFamily="34" charset="-122"/>
                <a:ea typeface="微软雅黑" panose="020B0503020204020204" pitchFamily="34" charset="-122"/>
              </a:rPr>
              <a:t>二维卷积，并在</a:t>
            </a:r>
            <a:r>
              <a:rPr lang="zh-CN" altLang="zh-CN" sz="2400" dirty="0">
                <a:solidFill>
                  <a:srgbClr val="FF0000"/>
                </a:solidFill>
                <a:latin typeface="微软雅黑" panose="020B0503020204020204" pitchFamily="34" charset="-122"/>
                <a:ea typeface="微软雅黑" panose="020B0503020204020204" pitchFamily="34" charset="-122"/>
              </a:rPr>
              <a:t>至少一个数据集</a:t>
            </a:r>
            <a:r>
              <a:rPr lang="zh-CN" altLang="zh-CN" sz="2400" dirty="0">
                <a:latin typeface="微软雅黑" panose="020B0503020204020204" pitchFamily="34" charset="-122"/>
                <a:ea typeface="微软雅黑" panose="020B0503020204020204" pitchFamily="34" charset="-122"/>
              </a:rPr>
              <a:t>上进行实验，从训练时间、预测精度、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zh-CN" sz="2400" dirty="0">
                <a:solidFill>
                  <a:srgbClr val="FF0000"/>
                </a:solidFill>
                <a:latin typeface="微软雅黑" panose="020B0503020204020204" pitchFamily="34" charset="-122"/>
                <a:ea typeface="微软雅黑" panose="020B0503020204020204" pitchFamily="34" charset="-122"/>
              </a:rPr>
              <a:t>分析实验结果</a:t>
            </a:r>
            <a:r>
              <a:rPr lang="zh-CN" altLang="en-US" sz="2400" dirty="0">
                <a:latin typeface="微软雅黑" panose="020B0503020204020204" pitchFamily="34" charset="-122"/>
                <a:ea typeface="微软雅黑" panose="020B0503020204020204" pitchFamily="34" charset="-122"/>
              </a:rPr>
              <a:t>（最好使用</a:t>
            </a:r>
            <a:r>
              <a:rPr lang="zh-CN" altLang="en-US" sz="2400" dirty="0">
                <a:solidFill>
                  <a:srgbClr val="FF0000"/>
                </a:solidFill>
                <a:latin typeface="微软雅黑" panose="020B0503020204020204" pitchFamily="34" charset="-122"/>
                <a:ea typeface="微软雅黑" panose="020B0503020204020204" pitchFamily="34" charset="-122"/>
              </a:rPr>
              <a:t>图表展示</a:t>
            </a:r>
            <a:r>
              <a:rPr lang="zh-CN" altLang="en-US" sz="2400" dirty="0">
                <a:latin typeface="微软雅黑" panose="020B0503020204020204" pitchFamily="34" charset="-122"/>
                <a:ea typeface="微软雅黑" panose="020B0503020204020204" pitchFamily="34" charset="-122"/>
              </a:rPr>
              <a:t>）</a:t>
            </a:r>
            <a:endParaRPr lang="zh-CN" altLang="zh-CN" sz="24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777846" y="3675838"/>
            <a:ext cx="10875178" cy="830997"/>
          </a:xfrm>
          <a:prstGeom prst="rect">
            <a:avLst/>
          </a:prstGeom>
        </p:spPr>
        <p:txBody>
          <a:bodyPr wrap="square">
            <a:spAutoFit/>
          </a:bodyPr>
          <a:lstStyle/>
          <a:p>
            <a:pPr marL="285750" lvl="0" indent="-28575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不同</a:t>
            </a:r>
            <a:r>
              <a:rPr lang="zh-CN" altLang="zh-CN" sz="2400" dirty="0">
                <a:solidFill>
                  <a:srgbClr val="FF0000"/>
                </a:solidFill>
                <a:latin typeface="微软雅黑" panose="020B0503020204020204" pitchFamily="34" charset="-122"/>
                <a:ea typeface="微软雅黑" panose="020B0503020204020204" pitchFamily="34" charset="-122"/>
              </a:rPr>
              <a:t>超参数的对比分析</a:t>
            </a:r>
            <a:r>
              <a:rPr lang="zh-CN" altLang="zh-CN" sz="2400" dirty="0">
                <a:latin typeface="微软雅黑" panose="020B0503020204020204" pitchFamily="34" charset="-122"/>
                <a:ea typeface="微软雅黑" panose="020B0503020204020204" pitchFamily="34" charset="-122"/>
              </a:rPr>
              <a:t>（包括卷积层数、卷积核大小、</a:t>
            </a:r>
            <a:r>
              <a:rPr lang="en-US" altLang="zh-CN" sz="2400" dirty="0" err="1">
                <a:latin typeface="微软雅黑" panose="020B0503020204020204" pitchFamily="34" charset="-122"/>
                <a:ea typeface="微软雅黑" panose="020B0503020204020204" pitchFamily="34" charset="-122"/>
              </a:rPr>
              <a:t>batchsize</a:t>
            </a:r>
            <a:r>
              <a:rPr lang="zh-CN"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lr</a:t>
            </a:r>
            <a:r>
              <a:rPr lang="zh-CN" altLang="zh-CN" sz="2400" dirty="0">
                <a:latin typeface="微软雅黑" panose="020B0503020204020204" pitchFamily="34" charset="-122"/>
                <a:ea typeface="微软雅黑" panose="020B0503020204020204" pitchFamily="34" charset="-122"/>
              </a:rPr>
              <a:t>等）选其中</a:t>
            </a:r>
            <a:r>
              <a:rPr lang="zh-CN" altLang="en-US" sz="2400" dirty="0">
                <a:latin typeface="微软雅黑" panose="020B0503020204020204" pitchFamily="34" charset="-122"/>
                <a:ea typeface="微软雅黑" panose="020B0503020204020204" pitchFamily="34" charset="-122"/>
              </a:rPr>
              <a:t>至少</a:t>
            </a:r>
            <a:r>
              <a:rPr lang="en-US" altLang="zh-CN" sz="2400" dirty="0">
                <a:solidFill>
                  <a:srgbClr val="FF0000"/>
                </a:solidFill>
                <a:latin typeface="微软雅黑" panose="020B0503020204020204" pitchFamily="34" charset="-122"/>
                <a:ea typeface="微软雅黑" panose="020B0503020204020204" pitchFamily="34" charset="-122"/>
              </a:rPr>
              <a:t>1-2</a:t>
            </a:r>
            <a:r>
              <a:rPr lang="zh-CN" altLang="zh-CN" sz="2400" dirty="0">
                <a:solidFill>
                  <a:srgbClr val="FF0000"/>
                </a:solidFill>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进行分析</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p:nvPr/>
        </p:nvSpPr>
        <p:spPr>
          <a:xfrm>
            <a:off x="777846" y="4635695"/>
            <a:ext cx="10875178" cy="830997"/>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使用</a:t>
            </a:r>
            <a:r>
              <a:rPr lang="en-US"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实现</a:t>
            </a:r>
            <a:r>
              <a:rPr lang="zh-CN" altLang="en-US" sz="2400" dirty="0">
                <a:solidFill>
                  <a:srgbClr val="FF0000"/>
                </a:solidFill>
                <a:latin typeface="微软雅黑" panose="020B0503020204020204" pitchFamily="34" charset="-122"/>
                <a:ea typeface="微软雅黑" panose="020B0503020204020204" pitchFamily="34" charset="-122"/>
              </a:rPr>
              <a:t>经典模型</a:t>
            </a:r>
            <a:r>
              <a:rPr lang="en-US" altLang="zh-CN" sz="2400" dirty="0" err="1">
                <a:solidFill>
                  <a:srgbClr val="FF0000"/>
                </a:solidFill>
                <a:latin typeface="微软雅黑" panose="020B0503020204020204" pitchFamily="34" charset="-122"/>
                <a:ea typeface="微软雅黑" panose="020B0503020204020204" pitchFamily="34" charset="-122"/>
              </a:rPr>
              <a:t>AlexNet</a:t>
            </a:r>
            <a:r>
              <a:rPr lang="zh-CN" altLang="en-US" sz="2400" dirty="0">
                <a:latin typeface="微软雅黑" panose="020B0503020204020204" pitchFamily="34" charset="-122"/>
                <a:ea typeface="微软雅黑" panose="020B0503020204020204" pitchFamily="34" charset="-122"/>
              </a:rPr>
              <a:t>并在至少一个数据集进行试验分析 （平台课同学选做，专业课同学必做）（无</a:t>
            </a:r>
            <a:r>
              <a:rPr lang="en-US" altLang="zh-CN" sz="2400" dirty="0">
                <a:latin typeface="微软雅黑" panose="020B0503020204020204" pitchFamily="34" charset="-122"/>
                <a:ea typeface="微软雅黑" panose="020B0503020204020204" pitchFamily="34" charset="-122"/>
              </a:rPr>
              <a:t>GPU</a:t>
            </a:r>
            <a:r>
              <a:rPr lang="zh-CN" altLang="en-US" sz="2400" dirty="0">
                <a:latin typeface="微软雅黑" panose="020B0503020204020204" pitchFamily="34" charset="-122"/>
                <a:ea typeface="微软雅黑" panose="020B0503020204020204" pitchFamily="34" charset="-122"/>
              </a:rPr>
              <a:t>环境则至少实现模型）</a:t>
            </a:r>
            <a:endParaRPr lang="zh-CN" altLang="zh-CN" sz="2400" dirty="0">
              <a:latin typeface="微软雅黑" panose="020B0503020204020204" pitchFamily="34" charset="-122"/>
              <a:ea typeface="微软雅黑" panose="020B0503020204020204" pitchFamily="34" charset="-122"/>
            </a:endParaRPr>
          </a:p>
        </p:txBody>
      </p:sp>
      <p:sp>
        <p:nvSpPr>
          <p:cNvPr id="5" name="矩形 4"/>
          <p:cNvSpPr/>
          <p:nvPr/>
        </p:nvSpPr>
        <p:spPr>
          <a:xfrm>
            <a:off x="777845" y="5595552"/>
            <a:ext cx="10875178" cy="830997"/>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使用实验</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中的前馈神经网络模型来进行实验，并将实验结果与卷积模型结果进行对比分析</a:t>
            </a:r>
            <a:r>
              <a:rPr lang="zh-CN" altLang="zh-CN" sz="2400" dirty="0">
                <a:latin typeface="微软雅黑" panose="020B0503020204020204" pitchFamily="34" charset="-122"/>
                <a:ea typeface="微软雅黑" panose="020B0503020204020204" pitchFamily="34" charset="-122"/>
              </a:rPr>
              <a:t>（选作）</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165371" y="950074"/>
            <a:ext cx="1435008" cy="461665"/>
          </a:xfrm>
          <a:prstGeom prst="rect">
            <a:avLst/>
          </a:prstGeom>
          <a:noFill/>
        </p:spPr>
        <p:txBody>
          <a:bodyPr wrap="none" rtlCol="0">
            <a:spAutoFit/>
          </a:bodyPr>
          <a:lstStyle/>
          <a:p>
            <a:r>
              <a:rPr lang="en-US" altLang="zh-CN" sz="2400" b="1" dirty="0" err="1">
                <a:solidFill>
                  <a:srgbClr val="0000FF"/>
                </a:solidFill>
                <a:latin typeface="微软雅黑" panose="020B0503020204020204" pitchFamily="34" charset="-122"/>
                <a:ea typeface="微软雅黑" panose="020B0503020204020204" pitchFamily="34" charset="-122"/>
                <a:cs typeface="+mj-cs"/>
              </a:rPr>
              <a:t>AlexNet</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0" y="6396335"/>
            <a:ext cx="11851562" cy="461665"/>
          </a:xfrm>
          <a:prstGeom prst="rect">
            <a:avLst/>
          </a:prstGeom>
        </p:spPr>
        <p:txBody>
          <a:bodyPr wrap="square">
            <a:spAutoFit/>
          </a:bodyPr>
          <a:lstStyle/>
          <a:p>
            <a:r>
              <a:rPr lang="en-US" altLang="zh-CN" sz="1200" dirty="0" err="1">
                <a:solidFill>
                  <a:srgbClr val="222222"/>
                </a:solidFill>
                <a:latin typeface="Arial" panose="020B0604020202020204" pitchFamily="34" charset="0"/>
              </a:rPr>
              <a:t>Krizhevsky</a:t>
            </a:r>
            <a:r>
              <a:rPr lang="en-US" altLang="zh-CN" sz="1200" dirty="0">
                <a:solidFill>
                  <a:srgbClr val="222222"/>
                </a:solidFill>
                <a:latin typeface="Arial" panose="020B0604020202020204" pitchFamily="34" charset="0"/>
              </a:rPr>
              <a:t> A, </a:t>
            </a:r>
            <a:r>
              <a:rPr lang="en-US" altLang="zh-CN" sz="1200" dirty="0" err="1">
                <a:solidFill>
                  <a:srgbClr val="222222"/>
                </a:solidFill>
                <a:latin typeface="Arial" panose="020B0604020202020204" pitchFamily="34" charset="0"/>
              </a:rPr>
              <a:t>Sutskever</a:t>
            </a:r>
            <a:r>
              <a:rPr lang="en-US" altLang="zh-CN" sz="1200" dirty="0">
                <a:solidFill>
                  <a:srgbClr val="222222"/>
                </a:solidFill>
                <a:latin typeface="Arial" panose="020B0604020202020204" pitchFamily="34" charset="0"/>
              </a:rPr>
              <a:t> I, Hinton G E. </a:t>
            </a:r>
            <a:r>
              <a:rPr lang="en-US" altLang="zh-CN" sz="1200" dirty="0" err="1">
                <a:solidFill>
                  <a:srgbClr val="FF0000"/>
                </a:solidFill>
                <a:latin typeface="Arial" panose="020B0604020202020204" pitchFamily="34" charset="0"/>
              </a:rPr>
              <a:t>Imagenet</a:t>
            </a:r>
            <a:r>
              <a:rPr lang="en-US" altLang="zh-CN" sz="1200" dirty="0">
                <a:solidFill>
                  <a:srgbClr val="FF0000"/>
                </a:solidFill>
                <a:latin typeface="Arial" panose="020B0604020202020204" pitchFamily="34" charset="0"/>
              </a:rPr>
              <a:t> classification with deep convolutional neural networks</a:t>
            </a:r>
            <a:r>
              <a:rPr lang="en-US" altLang="zh-CN" sz="1200" dirty="0">
                <a:solidFill>
                  <a:srgbClr val="222222"/>
                </a:solidFill>
                <a:latin typeface="Arial" panose="020B0604020202020204" pitchFamily="34" charset="0"/>
              </a:rPr>
              <a:t>[C]//Advances in neural information processing systems. 2012: 1097-1105.</a:t>
            </a:r>
            <a:endParaRPr lang="zh-CN" altLang="en-US" sz="1200" dirty="0">
              <a:solidFill>
                <a:srgbClr val="222222"/>
              </a:solidFill>
              <a:latin typeface="Arial" panose="020B0604020202020204" pitchFamily="34" charset="0"/>
            </a:endParaRPr>
          </a:p>
        </p:txBody>
      </p:sp>
      <p:grpSp>
        <p:nvGrpSpPr>
          <p:cNvPr id="43" name="组合 42"/>
          <p:cNvGrpSpPr/>
          <p:nvPr/>
        </p:nvGrpSpPr>
        <p:grpSpPr>
          <a:xfrm>
            <a:off x="1852483" y="1240125"/>
            <a:ext cx="2536722" cy="4979296"/>
            <a:chOff x="4020495" y="1164819"/>
            <a:chExt cx="2536722" cy="4979296"/>
          </a:xfrm>
        </p:grpSpPr>
        <p:sp>
          <p:nvSpPr>
            <p:cNvPr id="3" name="矩形 2"/>
            <p:cNvSpPr/>
            <p:nvPr/>
          </p:nvSpPr>
          <p:spPr>
            <a:xfrm>
              <a:off x="4020495" y="1597492"/>
              <a:ext cx="2536722" cy="523219"/>
            </a:xfrm>
            <a:prstGeom prst="rect">
              <a:avLst/>
            </a:prstGeom>
            <a:solidFill>
              <a:srgbClr val="EDEAF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11x11 </a:t>
              </a:r>
              <a:r>
                <a:rPr lang="en-US" altLang="zh-CN" sz="1400" dirty="0" err="1">
                  <a:solidFill>
                    <a:schemeClr val="tx1"/>
                  </a:solidFill>
                  <a:latin typeface="Consolas" panose="020B0609020204030204" pitchFamily="49" charset="0"/>
                </a:rPr>
                <a:t>conv,out</a:t>
              </a:r>
              <a:r>
                <a:rPr lang="en-US" altLang="zh-CN" sz="1400" dirty="0">
                  <a:solidFill>
                    <a:schemeClr val="tx1"/>
                  </a:solidFill>
                  <a:latin typeface="Consolas" panose="020B0609020204030204" pitchFamily="49" charset="0"/>
                </a:rPr>
                <a:t>=96,s=4, 3x3 </a:t>
              </a:r>
              <a:r>
                <a:rPr lang="en-US" altLang="zh-CN" sz="1400" dirty="0" err="1">
                  <a:solidFill>
                    <a:schemeClr val="tx1"/>
                  </a:solidFill>
                  <a:latin typeface="Consolas" panose="020B0609020204030204" pitchFamily="49" charset="0"/>
                </a:rPr>
                <a:t>pool,s</a:t>
              </a:r>
              <a:r>
                <a:rPr lang="en-US" altLang="zh-CN" sz="1400" dirty="0">
                  <a:solidFill>
                    <a:schemeClr val="tx1"/>
                  </a:solidFill>
                  <a:latin typeface="Consolas" panose="020B0609020204030204" pitchFamily="49" charset="0"/>
                </a:rPr>
                <a:t>=2</a:t>
              </a:r>
              <a:endParaRPr lang="zh-CN" altLang="en-US" sz="1400" dirty="0">
                <a:solidFill>
                  <a:schemeClr val="tx1"/>
                </a:solidFill>
                <a:latin typeface="Consolas" panose="020B0609020204030204" pitchFamily="49" charset="0"/>
              </a:endParaRPr>
            </a:p>
          </p:txBody>
        </p:sp>
        <p:sp>
          <p:nvSpPr>
            <p:cNvPr id="8" name="矩形 7"/>
            <p:cNvSpPr/>
            <p:nvPr/>
          </p:nvSpPr>
          <p:spPr>
            <a:xfrm>
              <a:off x="4020495" y="2349250"/>
              <a:ext cx="2536722" cy="621687"/>
            </a:xfrm>
            <a:prstGeom prst="rect">
              <a:avLst/>
            </a:prstGeom>
            <a:solidFill>
              <a:srgbClr val="EAF2DE"/>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5X5 </a:t>
              </a:r>
              <a:r>
                <a:rPr lang="en-US" altLang="zh-CN" sz="1400" dirty="0" err="1">
                  <a:solidFill>
                    <a:schemeClr val="tx1"/>
                  </a:solidFill>
                  <a:latin typeface="Consolas" panose="020B0609020204030204" pitchFamily="49" charset="0"/>
                </a:rPr>
                <a:t>conv,out</a:t>
              </a:r>
              <a:r>
                <a:rPr lang="en-US" altLang="zh-CN" sz="1400" dirty="0">
                  <a:solidFill>
                    <a:schemeClr val="tx1"/>
                  </a:solidFill>
                  <a:latin typeface="Consolas" panose="020B0609020204030204" pitchFamily="49" charset="0"/>
                </a:rPr>
                <a:t>=256,s=1,</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Same Padding,</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3x3 </a:t>
              </a:r>
              <a:r>
                <a:rPr lang="en-US" altLang="zh-CN" sz="1400" dirty="0" err="1">
                  <a:solidFill>
                    <a:schemeClr val="tx1"/>
                  </a:solidFill>
                  <a:latin typeface="Consolas" panose="020B0609020204030204" pitchFamily="49" charset="0"/>
                </a:rPr>
                <a:t>pool,s</a:t>
              </a:r>
              <a:r>
                <a:rPr lang="en-US" altLang="zh-CN" sz="1400" dirty="0">
                  <a:solidFill>
                    <a:schemeClr val="tx1"/>
                  </a:solidFill>
                  <a:latin typeface="Consolas" panose="020B0609020204030204" pitchFamily="49" charset="0"/>
                </a:rPr>
                <a:t>=2</a:t>
              </a:r>
              <a:endParaRPr lang="en-US" altLang="zh-CN" sz="1400" dirty="0">
                <a:solidFill>
                  <a:schemeClr val="tx1"/>
                </a:solidFill>
                <a:latin typeface="Consolas" panose="020B0609020204030204" pitchFamily="49" charset="0"/>
              </a:endParaRPr>
            </a:p>
          </p:txBody>
        </p:sp>
        <p:sp>
          <p:nvSpPr>
            <p:cNvPr id="12" name="矩形 11"/>
            <p:cNvSpPr/>
            <p:nvPr/>
          </p:nvSpPr>
          <p:spPr>
            <a:xfrm>
              <a:off x="4020495" y="3199476"/>
              <a:ext cx="2536722" cy="523220"/>
            </a:xfrm>
            <a:prstGeom prst="rect">
              <a:avLst/>
            </a:prstGeom>
            <a:solidFill>
              <a:srgbClr val="F1DCD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3x3 </a:t>
              </a:r>
              <a:r>
                <a:rPr lang="en-US" altLang="zh-CN" sz="1400" dirty="0" err="1">
                  <a:solidFill>
                    <a:schemeClr val="tx1"/>
                  </a:solidFill>
                  <a:latin typeface="Consolas" panose="020B0609020204030204" pitchFamily="49" charset="0"/>
                </a:rPr>
                <a:t>conv,out</a:t>
              </a:r>
              <a:r>
                <a:rPr lang="en-US" altLang="zh-CN" sz="1400" dirty="0">
                  <a:solidFill>
                    <a:schemeClr val="tx1"/>
                  </a:solidFill>
                  <a:latin typeface="Consolas" panose="020B0609020204030204" pitchFamily="49" charset="0"/>
                </a:rPr>
                <a:t>=384,s=1</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Same padding</a:t>
              </a:r>
              <a:endParaRPr lang="zh-CN" altLang="en-US" sz="1400" dirty="0">
                <a:solidFill>
                  <a:schemeClr val="tx1"/>
                </a:solidFill>
                <a:latin typeface="Consolas" panose="020B0609020204030204" pitchFamily="49" charset="0"/>
              </a:endParaRPr>
            </a:p>
          </p:txBody>
        </p:sp>
        <p:sp>
          <p:nvSpPr>
            <p:cNvPr id="13" name="矩形 12"/>
            <p:cNvSpPr/>
            <p:nvPr/>
          </p:nvSpPr>
          <p:spPr>
            <a:xfrm>
              <a:off x="4020495" y="3951235"/>
              <a:ext cx="2536722" cy="523220"/>
            </a:xfrm>
            <a:prstGeom prst="rect">
              <a:avLst/>
            </a:prstGeom>
            <a:solidFill>
              <a:srgbClr val="F1DCD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3x3 </a:t>
              </a:r>
              <a:r>
                <a:rPr lang="en-US" altLang="zh-CN" sz="1400" dirty="0" err="1">
                  <a:solidFill>
                    <a:schemeClr val="tx1"/>
                  </a:solidFill>
                  <a:latin typeface="Consolas" panose="020B0609020204030204" pitchFamily="49" charset="0"/>
                </a:rPr>
                <a:t>conv,out</a:t>
              </a:r>
              <a:r>
                <a:rPr lang="en-US" altLang="zh-CN" sz="1400" dirty="0">
                  <a:solidFill>
                    <a:schemeClr val="tx1"/>
                  </a:solidFill>
                  <a:latin typeface="Consolas" panose="020B0609020204030204" pitchFamily="49" charset="0"/>
                </a:rPr>
                <a:t>=384,s=1</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Same padding</a:t>
              </a:r>
              <a:endParaRPr lang="zh-CN" altLang="en-US" sz="1400" dirty="0">
                <a:solidFill>
                  <a:schemeClr val="tx1"/>
                </a:solidFill>
                <a:latin typeface="Consolas" panose="020B0609020204030204" pitchFamily="49" charset="0"/>
              </a:endParaRPr>
            </a:p>
          </p:txBody>
        </p:sp>
        <p:sp>
          <p:nvSpPr>
            <p:cNvPr id="16" name="矩形 15"/>
            <p:cNvSpPr/>
            <p:nvPr/>
          </p:nvSpPr>
          <p:spPr>
            <a:xfrm>
              <a:off x="4020495" y="4702994"/>
              <a:ext cx="2536722" cy="38476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fc,4096</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dropout</a:t>
              </a:r>
              <a:endParaRPr lang="en-US" altLang="zh-CN" sz="1400" dirty="0">
                <a:solidFill>
                  <a:schemeClr val="tx1"/>
                </a:solidFill>
                <a:latin typeface="Consolas" panose="020B0609020204030204" pitchFamily="49" charset="0"/>
              </a:endParaRPr>
            </a:p>
          </p:txBody>
        </p:sp>
        <p:sp>
          <p:nvSpPr>
            <p:cNvPr id="17" name="矩形 16"/>
            <p:cNvSpPr/>
            <p:nvPr/>
          </p:nvSpPr>
          <p:spPr>
            <a:xfrm>
              <a:off x="4020495" y="5316300"/>
              <a:ext cx="2536722" cy="38476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fc,4096</a:t>
              </a:r>
              <a:endParaRPr lang="en-US" altLang="zh-CN" sz="1400" dirty="0">
                <a:solidFill>
                  <a:schemeClr val="tx1"/>
                </a:solidFill>
                <a:latin typeface="Consolas" panose="020B0609020204030204" pitchFamily="49" charset="0"/>
              </a:endParaRPr>
            </a:p>
            <a:p>
              <a:pPr algn="ctr"/>
              <a:r>
                <a:rPr lang="en-US" altLang="zh-CN" sz="1400" dirty="0">
                  <a:solidFill>
                    <a:schemeClr val="tx1"/>
                  </a:solidFill>
                  <a:latin typeface="Consolas" panose="020B0609020204030204" pitchFamily="49" charset="0"/>
                </a:rPr>
                <a:t>dropout</a:t>
              </a:r>
              <a:endParaRPr lang="en-US" altLang="zh-CN" sz="1400" dirty="0">
                <a:solidFill>
                  <a:schemeClr val="tx1"/>
                </a:solidFill>
                <a:latin typeface="Consolas" panose="020B0609020204030204" pitchFamily="49" charset="0"/>
              </a:endParaRPr>
            </a:p>
          </p:txBody>
        </p:sp>
        <p:sp>
          <p:nvSpPr>
            <p:cNvPr id="18" name="矩形 17"/>
            <p:cNvSpPr/>
            <p:nvPr/>
          </p:nvSpPr>
          <p:spPr>
            <a:xfrm>
              <a:off x="4020495" y="5929606"/>
              <a:ext cx="2536722" cy="2145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fc,1000</a:t>
              </a:r>
              <a:endParaRPr lang="en-US" altLang="zh-CN" sz="1400" dirty="0">
                <a:solidFill>
                  <a:schemeClr val="tx1"/>
                </a:solidFill>
                <a:latin typeface="Consolas" panose="020B0609020204030204" pitchFamily="49" charset="0"/>
              </a:endParaRPr>
            </a:p>
          </p:txBody>
        </p:sp>
        <p:cxnSp>
          <p:nvCxnSpPr>
            <p:cNvPr id="5" name="直接箭头连接符 4"/>
            <p:cNvCxnSpPr>
              <a:stCxn id="3" idx="2"/>
              <a:endCxn id="8" idx="0"/>
            </p:cNvCxnSpPr>
            <p:nvPr/>
          </p:nvCxnSpPr>
          <p:spPr>
            <a:xfrm>
              <a:off x="5288856" y="2120711"/>
              <a:ext cx="0" cy="2285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2" idx="2"/>
              <a:endCxn id="13" idx="0"/>
            </p:cNvCxnSpPr>
            <p:nvPr/>
          </p:nvCxnSpPr>
          <p:spPr>
            <a:xfrm>
              <a:off x="5288856" y="3722696"/>
              <a:ext cx="0" cy="2285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23" idx="2"/>
              <a:endCxn id="3" idx="0"/>
            </p:cNvCxnSpPr>
            <p:nvPr/>
          </p:nvCxnSpPr>
          <p:spPr>
            <a:xfrm>
              <a:off x="5288856" y="1408479"/>
              <a:ext cx="0" cy="1890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矩形 22"/>
            <p:cNvSpPr/>
            <p:nvPr/>
          </p:nvSpPr>
          <p:spPr>
            <a:xfrm>
              <a:off x="4020495" y="1164819"/>
              <a:ext cx="2536722" cy="243660"/>
            </a:xfrm>
            <a:prstGeom prst="rect">
              <a:avLst/>
            </a:prstGeom>
            <a:solidFill>
              <a:srgbClr val="F1DCD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Consolas" panose="020B0609020204030204" pitchFamily="49" charset="0"/>
                </a:rPr>
                <a:t>227x227x3</a:t>
              </a:r>
              <a:r>
                <a:rPr lang="zh-CN" altLang="en-US" sz="1400" dirty="0">
                  <a:solidFill>
                    <a:schemeClr val="tx1"/>
                  </a:solidFill>
                  <a:latin typeface="微软雅黑" panose="020B0503020204020204" pitchFamily="34" charset="-122"/>
                  <a:ea typeface="微软雅黑" panose="020B0503020204020204" pitchFamily="34" charset="-122"/>
                </a:rPr>
                <a:t>的图片</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24" name="直接箭头连接符 23"/>
            <p:cNvCxnSpPr>
              <a:stCxn id="8" idx="2"/>
              <a:endCxn id="12" idx="0"/>
            </p:cNvCxnSpPr>
            <p:nvPr/>
          </p:nvCxnSpPr>
          <p:spPr>
            <a:xfrm>
              <a:off x="5288856" y="2970937"/>
              <a:ext cx="0" cy="2285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3" idx="2"/>
              <a:endCxn id="16" idx="0"/>
            </p:cNvCxnSpPr>
            <p:nvPr/>
          </p:nvCxnSpPr>
          <p:spPr>
            <a:xfrm>
              <a:off x="5288856" y="4474455"/>
              <a:ext cx="0" cy="2285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16" idx="2"/>
              <a:endCxn id="17" idx="0"/>
            </p:cNvCxnSpPr>
            <p:nvPr/>
          </p:nvCxnSpPr>
          <p:spPr>
            <a:xfrm>
              <a:off x="5288856" y="5087761"/>
              <a:ext cx="0" cy="2285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7" idx="2"/>
              <a:endCxn id="18" idx="0"/>
            </p:cNvCxnSpPr>
            <p:nvPr/>
          </p:nvCxnSpPr>
          <p:spPr>
            <a:xfrm>
              <a:off x="5288856" y="5701066"/>
              <a:ext cx="0" cy="2285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46" name="矩形 45"/>
          <p:cNvSpPr/>
          <p:nvPr/>
        </p:nvSpPr>
        <p:spPr>
          <a:xfrm>
            <a:off x="4623618" y="1565075"/>
            <a:ext cx="2480184" cy="738664"/>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11x11</a:t>
            </a:r>
            <a:r>
              <a:rPr lang="zh-CN" altLang="en-US" sz="1400" dirty="0">
                <a:latin typeface="微软雅黑" panose="020B0503020204020204" pitchFamily="34" charset="-122"/>
                <a:ea typeface="微软雅黑" panose="020B0503020204020204" pitchFamily="34" charset="-122"/>
              </a:rPr>
              <a:t>的卷积和，输出通道为</a:t>
            </a:r>
            <a:r>
              <a:rPr lang="en-US" altLang="zh-CN" sz="1400" dirty="0">
                <a:latin typeface="微软雅黑" panose="020B0503020204020204" pitchFamily="34" charset="-122"/>
                <a:ea typeface="微软雅黑" panose="020B0503020204020204" pitchFamily="34" charset="-122"/>
              </a:rPr>
              <a:t>96</a:t>
            </a:r>
            <a:r>
              <a:rPr lang="zh-CN" altLang="en-US" sz="1400" dirty="0">
                <a:latin typeface="微软雅黑" panose="020B0503020204020204" pitchFamily="34" charset="-122"/>
                <a:ea typeface="微软雅黑" panose="020B0503020204020204" pitchFamily="34" charset="-122"/>
              </a:rPr>
              <a:t>，步长为</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3x3</a:t>
            </a:r>
            <a:r>
              <a:rPr lang="zh-CN" altLang="en-US" sz="1400" dirty="0">
                <a:latin typeface="微软雅黑" panose="020B0503020204020204" pitchFamily="34" charset="-122"/>
                <a:ea typeface="微软雅黑" panose="020B0503020204020204" pitchFamily="34" charset="-122"/>
              </a:rPr>
              <a:t>的最大池化，步长为</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47" name="矩形 46"/>
          <p:cNvSpPr/>
          <p:nvPr/>
        </p:nvSpPr>
        <p:spPr>
          <a:xfrm>
            <a:off x="0" y="2306453"/>
            <a:ext cx="1892710"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激活函数皆为</a:t>
            </a:r>
            <a:r>
              <a:rPr lang="en-US" altLang="zh-CN" sz="1600" dirty="0" err="1">
                <a:latin typeface="微软雅黑" panose="020B0503020204020204" pitchFamily="34" charset="-122"/>
                <a:ea typeface="微软雅黑" panose="020B0503020204020204" pitchFamily="34" charset="-122"/>
              </a:rPr>
              <a:t>Relu</a:t>
            </a:r>
            <a:endParaRPr lang="zh-CN" altLang="en-US" sz="1600" dirty="0">
              <a:latin typeface="微软雅黑" panose="020B0503020204020204" pitchFamily="34" charset="-122"/>
              <a:ea typeface="微软雅黑" panose="020B0503020204020204" pitchFamily="34" charset="-122"/>
            </a:endParaRPr>
          </a:p>
        </p:txBody>
      </p:sp>
      <p:sp>
        <p:nvSpPr>
          <p:cNvPr id="48" name="矩形 47"/>
          <p:cNvSpPr/>
          <p:nvPr/>
        </p:nvSpPr>
        <p:spPr>
          <a:xfrm>
            <a:off x="4623618" y="2493462"/>
            <a:ext cx="2480187" cy="52322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Same Padding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padding</a:t>
            </a:r>
            <a:r>
              <a:rPr lang="zh-CN" altLang="en-US" sz="1400" dirty="0">
                <a:latin typeface="微软雅黑" panose="020B0503020204020204" pitchFamily="34" charset="-122"/>
                <a:ea typeface="微软雅黑" panose="020B0503020204020204" pitchFamily="34" charset="-122"/>
              </a:rPr>
              <a:t>后图片大小维持不变</a:t>
            </a:r>
            <a:endParaRPr lang="zh-CN" altLang="en-US" sz="1400" dirty="0">
              <a:latin typeface="微软雅黑" panose="020B0503020204020204" pitchFamily="34" charset="-122"/>
              <a:ea typeface="微软雅黑" panose="020B0503020204020204" pitchFamily="34" charset="-122"/>
            </a:endParaRPr>
          </a:p>
        </p:txBody>
      </p:sp>
      <p:sp>
        <p:nvSpPr>
          <p:cNvPr id="50" name="矩形 49"/>
          <p:cNvSpPr/>
          <p:nvPr/>
        </p:nvSpPr>
        <p:spPr>
          <a:xfrm>
            <a:off x="4623618" y="4701145"/>
            <a:ext cx="2480187"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全连接输出维度</a:t>
            </a:r>
            <a:r>
              <a:rPr lang="en-US" altLang="zh-CN" sz="1400" dirty="0">
                <a:latin typeface="微软雅黑" panose="020B0503020204020204" pitchFamily="34" charset="-122"/>
                <a:ea typeface="微软雅黑" panose="020B0503020204020204" pitchFamily="34" charset="-122"/>
              </a:rPr>
              <a:t>4096</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加入</a:t>
            </a:r>
            <a:r>
              <a:rPr lang="en-US" altLang="zh-CN" sz="1400" dirty="0">
                <a:latin typeface="微软雅黑" panose="020B0503020204020204" pitchFamily="34" charset="-122"/>
                <a:ea typeface="微软雅黑" panose="020B0503020204020204" pitchFamily="34" charset="-122"/>
              </a:rPr>
              <a:t>dropout</a:t>
            </a:r>
            <a:endParaRPr lang="zh-CN" altLang="en-US" sz="1400" dirty="0">
              <a:latin typeface="微软雅黑" panose="020B0503020204020204" pitchFamily="34" charset="-122"/>
              <a:ea typeface="微软雅黑" panose="020B0503020204020204" pitchFamily="34" charset="-122"/>
            </a:endParaRPr>
          </a:p>
        </p:txBody>
      </p:sp>
      <p:sp>
        <p:nvSpPr>
          <p:cNvPr id="52" name="矩形 51"/>
          <p:cNvSpPr/>
          <p:nvPr/>
        </p:nvSpPr>
        <p:spPr>
          <a:xfrm>
            <a:off x="4623615" y="5824744"/>
            <a:ext cx="2480187"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输出层输出</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，因为有</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个类别</a:t>
            </a:r>
            <a:endParaRPr lang="zh-CN" altLang="en-US" sz="1400" dirty="0">
              <a:latin typeface="微软雅黑" panose="020B0503020204020204" pitchFamily="34" charset="-122"/>
              <a:ea typeface="微软雅黑" panose="020B0503020204020204" pitchFamily="34" charset="-122"/>
            </a:endParaRPr>
          </a:p>
        </p:txBody>
      </p:sp>
      <p:sp>
        <p:nvSpPr>
          <p:cNvPr id="53" name="矩形 52"/>
          <p:cNvSpPr/>
          <p:nvPr/>
        </p:nvSpPr>
        <p:spPr>
          <a:xfrm>
            <a:off x="7698326" y="1481180"/>
            <a:ext cx="4018587" cy="1015663"/>
          </a:xfrm>
          <a:prstGeom prst="rect">
            <a:avLst/>
          </a:prstGeom>
        </p:spPr>
        <p:txBody>
          <a:bodyPr wrap="square">
            <a:spAutoFit/>
          </a:bodyPr>
          <a:lstStyle/>
          <a:p>
            <a:pPr marL="342900" indent="-3429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可根据实际数据情况灵活改动各层的步长、卷积核大小、池化等</a:t>
            </a:r>
            <a:endParaRPr lang="en-US" altLang="zh-CN" sz="2000" dirty="0">
              <a:latin typeface="微软雅黑" panose="020B0503020204020204" pitchFamily="34" charset="-122"/>
              <a:ea typeface="微软雅黑" panose="020B0503020204020204" pitchFamily="34" charset="-122"/>
            </a:endParaRPr>
          </a:p>
        </p:txBody>
      </p:sp>
      <p:sp>
        <p:nvSpPr>
          <p:cNvPr id="44" name="矩形 43"/>
          <p:cNvSpPr/>
          <p:nvPr/>
        </p:nvSpPr>
        <p:spPr>
          <a:xfrm>
            <a:off x="7698325" y="2628711"/>
            <a:ext cx="4018581" cy="707886"/>
          </a:xfrm>
          <a:prstGeom prst="rect">
            <a:avLst/>
          </a:prstGeom>
        </p:spPr>
        <p:txBody>
          <a:bodyPr wrap="square">
            <a:spAutoFit/>
          </a:bodyPr>
          <a:lstStyle/>
          <a:p>
            <a:pPr marL="285750" indent="-28575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根据最终分类的类别改动输出层的</a:t>
            </a:r>
            <a:r>
              <a:rPr lang="en-US" altLang="zh-CN" sz="2000" dirty="0">
                <a:latin typeface="微软雅黑" panose="020B0503020204020204" pitchFamily="34" charset="-122"/>
                <a:ea typeface="微软雅黑" panose="020B0503020204020204" pitchFamily="34" charset="-122"/>
              </a:rPr>
              <a:t>size</a:t>
            </a:r>
            <a:endParaRPr lang="zh-CN" altLang="en-US" sz="2000" dirty="0">
              <a:latin typeface="微软雅黑" panose="020B0503020204020204" pitchFamily="34" charset="-122"/>
              <a:ea typeface="微软雅黑" panose="020B0503020204020204" pitchFamily="34" charset="-122"/>
            </a:endParaRPr>
          </a:p>
        </p:txBody>
      </p:sp>
      <p:sp>
        <p:nvSpPr>
          <p:cNvPr id="54" name="矩形 53"/>
          <p:cNvSpPr/>
          <p:nvPr/>
        </p:nvSpPr>
        <p:spPr>
          <a:xfrm>
            <a:off x="7698326" y="3548080"/>
            <a:ext cx="4153236" cy="1323439"/>
          </a:xfrm>
          <a:prstGeom prst="rect">
            <a:avLst/>
          </a:prstGeom>
        </p:spPr>
        <p:txBody>
          <a:bodyPr wrap="square">
            <a:spAutoFit/>
          </a:bodyPr>
          <a:lstStyle/>
          <a:p>
            <a:pPr marL="285750" indent="-28575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完整的</a:t>
            </a:r>
            <a:r>
              <a:rPr lang="en-US" altLang="zh-CN" sz="2000" dirty="0" err="1">
                <a:latin typeface="微软雅黑" panose="020B0503020204020204" pitchFamily="34" charset="-122"/>
                <a:ea typeface="微软雅黑" panose="020B0503020204020204" pitchFamily="34" charset="-122"/>
              </a:rPr>
              <a:t>AlexNet</a:t>
            </a:r>
            <a:r>
              <a:rPr lang="zh-CN" altLang="en-US" sz="2000" dirty="0">
                <a:latin typeface="微软雅黑" panose="020B0503020204020204" pitchFamily="34" charset="-122"/>
                <a:ea typeface="微软雅黑" panose="020B0503020204020204" pitchFamily="34" charset="-122"/>
              </a:rPr>
              <a:t>参数约</a:t>
            </a:r>
            <a:r>
              <a:rPr lang="en-US" altLang="zh-CN" sz="2000" dirty="0">
                <a:latin typeface="微软雅黑" panose="020B0503020204020204" pitchFamily="34" charset="-122"/>
                <a:ea typeface="微软雅黑" panose="020B0503020204020204" pitchFamily="34" charset="-122"/>
              </a:rPr>
              <a:t>6000</a:t>
            </a:r>
            <a:r>
              <a:rPr lang="zh-CN" altLang="en-US" sz="2000" dirty="0">
                <a:latin typeface="微软雅黑" panose="020B0503020204020204" pitchFamily="34" charset="-122"/>
                <a:ea typeface="微软雅黑" panose="020B0503020204020204" pitchFamily="34" charset="-122"/>
              </a:rPr>
              <a:t>万个，若无</a:t>
            </a: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环境则可以适当将减少参数模型，或者用少量数据能跑通模型即可。</a:t>
            </a:r>
            <a:endParaRPr lang="zh-CN" altLang="en-US" sz="2000" dirty="0">
              <a:latin typeface="微软雅黑" panose="020B0503020204020204" pitchFamily="34" charset="-122"/>
              <a:ea typeface="微软雅黑" panose="020B0503020204020204" pitchFamily="34" charset="-122"/>
            </a:endParaRPr>
          </a:p>
        </p:txBody>
      </p:sp>
      <p:sp>
        <p:nvSpPr>
          <p:cNvPr id="55" name="矩形 54"/>
          <p:cNvSpPr/>
          <p:nvPr/>
        </p:nvSpPr>
        <p:spPr>
          <a:xfrm>
            <a:off x="7698326" y="5046476"/>
            <a:ext cx="4153236" cy="1015663"/>
          </a:xfrm>
          <a:prstGeom prst="rect">
            <a:avLst/>
          </a:prstGeom>
        </p:spPr>
        <p:txBody>
          <a:bodyPr wrap="square">
            <a:spAutoFit/>
          </a:bodyPr>
          <a:lstStyle/>
          <a:p>
            <a:pPr marL="285750" indent="-28575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关于</a:t>
            </a:r>
            <a:r>
              <a:rPr lang="en-US" altLang="zh-CN" sz="2000" dirty="0" err="1">
                <a:latin typeface="微软雅黑" panose="020B0503020204020204" pitchFamily="34" charset="-122"/>
                <a:ea typeface="微软雅黑" panose="020B0503020204020204" pitchFamily="34" charset="-122"/>
              </a:rPr>
              <a:t>AlexNet</a:t>
            </a:r>
            <a:r>
              <a:rPr lang="zh-CN" altLang="en-US" sz="2000" dirty="0">
                <a:latin typeface="微软雅黑" panose="020B0503020204020204" pitchFamily="34" charset="-122"/>
                <a:ea typeface="微软雅黑" panose="020B0503020204020204" pitchFamily="34" charset="-122"/>
              </a:rPr>
              <a:t>进一步的内容可以参照网上各种文章或者左下角的论文</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实验要求</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357020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空洞卷积实验（专业课）</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 name="矩形 1"/>
          <p:cNvSpPr/>
          <p:nvPr/>
        </p:nvSpPr>
        <p:spPr>
          <a:xfrm>
            <a:off x="940275" y="2044120"/>
            <a:ext cx="10427380" cy="1200329"/>
          </a:xfrm>
          <a:prstGeom prst="rect">
            <a:avLst/>
          </a:prstGeom>
        </p:spPr>
        <p:txBody>
          <a:bodyPr wrap="square">
            <a:spAutoFit/>
          </a:bodyPr>
          <a:lstStyle/>
          <a:p>
            <a:pPr marL="285750" lvl="0" indent="-28575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使用</a:t>
            </a:r>
            <a:r>
              <a:rPr lang="en-US" altLang="zh-CN" sz="2400" dirty="0" err="1">
                <a:solidFill>
                  <a:srgbClr val="FF0000"/>
                </a:solidFill>
                <a:latin typeface="微软雅黑" panose="020B0503020204020204" pitchFamily="34" charset="-122"/>
                <a:ea typeface="微软雅黑" panose="020B0503020204020204" pitchFamily="34" charset="-122"/>
              </a:rPr>
              <a:t>torch.nn</a:t>
            </a:r>
            <a:r>
              <a:rPr lang="zh-CN" altLang="zh-CN" sz="2400" dirty="0">
                <a:solidFill>
                  <a:srgbClr val="FF0000"/>
                </a:solidFill>
                <a:latin typeface="微软雅黑" panose="020B0503020204020204" pitchFamily="34" charset="-122"/>
                <a:ea typeface="微软雅黑" panose="020B0503020204020204" pitchFamily="34" charset="-122"/>
              </a:rPr>
              <a:t>实现</a:t>
            </a:r>
            <a:r>
              <a:rPr lang="zh-CN" altLang="en-US" sz="2400" dirty="0">
                <a:latin typeface="微软雅黑" panose="020B0503020204020204" pitchFamily="34" charset="-122"/>
                <a:ea typeface="微软雅黑" panose="020B0503020204020204" pitchFamily="34" charset="-122"/>
              </a:rPr>
              <a:t>空洞卷积</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要求</a:t>
            </a:r>
            <a:r>
              <a:rPr lang="en-US" altLang="zh-CN" sz="2400" dirty="0">
                <a:latin typeface="微软雅黑" panose="020B0503020204020204" pitchFamily="34" charset="-122"/>
                <a:ea typeface="微软雅黑" panose="020B0503020204020204" pitchFamily="34" charset="-122"/>
              </a:rPr>
              <a:t>dilation</a:t>
            </a:r>
            <a:r>
              <a:rPr lang="zh-CN" altLang="en-US" sz="2400" dirty="0">
                <a:latin typeface="微软雅黑" panose="020B0503020204020204" pitchFamily="34" charset="-122"/>
                <a:ea typeface="微软雅黑" panose="020B0503020204020204" pitchFamily="34" charset="-122"/>
              </a:rPr>
              <a:t>满足</a:t>
            </a:r>
            <a:r>
              <a:rPr lang="en-US" altLang="zh-CN" sz="2400" dirty="0">
                <a:latin typeface="微软雅黑" panose="020B0503020204020204" pitchFamily="34" charset="-122"/>
                <a:ea typeface="微软雅黑" panose="020B0503020204020204" pitchFamily="34" charset="-122"/>
              </a:rPr>
              <a:t>HDC</a:t>
            </a:r>
            <a:r>
              <a:rPr lang="zh-CN" altLang="en-US" sz="2400" dirty="0">
                <a:latin typeface="微软雅黑" panose="020B0503020204020204" pitchFamily="34" charset="-122"/>
                <a:ea typeface="微软雅黑" panose="020B0503020204020204" pitchFamily="34" charset="-122"/>
              </a:rPr>
              <a:t>条件（如</a:t>
            </a:r>
            <a:r>
              <a:rPr lang="en-US" altLang="zh-CN" sz="2400" dirty="0">
                <a:latin typeface="微软雅黑" panose="020B0503020204020204" pitchFamily="34" charset="-122"/>
                <a:ea typeface="微软雅黑" panose="020B0503020204020204" pitchFamily="34" charset="-122"/>
              </a:rPr>
              <a:t>1,2,5</a:t>
            </a:r>
            <a:r>
              <a:rPr lang="zh-CN" altLang="en-US" sz="2400" dirty="0">
                <a:latin typeface="微软雅黑" panose="020B0503020204020204" pitchFamily="34" charset="-122"/>
                <a:ea typeface="微软雅黑" panose="020B0503020204020204" pitchFamily="34" charset="-122"/>
              </a:rPr>
              <a:t>）且要堆叠多层</a:t>
            </a:r>
            <a:r>
              <a:rPr lang="zh-CN" altLang="zh-CN" sz="2400" dirty="0">
                <a:latin typeface="微软雅黑" panose="020B0503020204020204" pitchFamily="34" charset="-122"/>
                <a:ea typeface="微软雅黑" panose="020B0503020204020204" pitchFamily="34" charset="-122"/>
              </a:rPr>
              <a:t>并在</a:t>
            </a:r>
            <a:r>
              <a:rPr lang="zh-CN" altLang="zh-CN" sz="2400" dirty="0">
                <a:solidFill>
                  <a:srgbClr val="FF0000"/>
                </a:solidFill>
                <a:latin typeface="微软雅黑" panose="020B0503020204020204" pitchFamily="34" charset="-122"/>
                <a:ea typeface="微软雅黑" panose="020B0503020204020204" pitchFamily="34" charset="-122"/>
              </a:rPr>
              <a:t>至少一个数据集</a:t>
            </a:r>
            <a:r>
              <a:rPr lang="zh-CN" altLang="zh-CN" sz="2400" dirty="0">
                <a:latin typeface="微软雅黑" panose="020B0503020204020204" pitchFamily="34" charset="-122"/>
                <a:ea typeface="微软雅黑" panose="020B0503020204020204" pitchFamily="34" charset="-122"/>
              </a:rPr>
              <a:t>上进行实验，从训练时间、预测精度、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zh-CN" sz="2400" dirty="0">
                <a:solidFill>
                  <a:srgbClr val="FF0000"/>
                </a:solidFill>
                <a:latin typeface="微软雅黑" panose="020B0503020204020204" pitchFamily="34" charset="-122"/>
                <a:ea typeface="微软雅黑" panose="020B0503020204020204" pitchFamily="34" charset="-122"/>
              </a:rPr>
              <a:t>分析实验结果</a:t>
            </a:r>
            <a:r>
              <a:rPr lang="zh-CN" altLang="en-US" sz="2400" dirty="0">
                <a:latin typeface="微软雅黑" panose="020B0503020204020204" pitchFamily="34" charset="-122"/>
                <a:ea typeface="微软雅黑" panose="020B0503020204020204" pitchFamily="34" charset="-122"/>
              </a:rPr>
              <a:t>（最好使用</a:t>
            </a:r>
            <a:r>
              <a:rPr lang="zh-CN" altLang="en-US" sz="2400" dirty="0">
                <a:solidFill>
                  <a:srgbClr val="FF0000"/>
                </a:solidFill>
                <a:latin typeface="微软雅黑" panose="020B0503020204020204" pitchFamily="34" charset="-122"/>
                <a:ea typeface="微软雅黑" panose="020B0503020204020204" pitchFamily="34" charset="-122"/>
              </a:rPr>
              <a:t>图表展示</a:t>
            </a:r>
            <a:r>
              <a:rPr lang="zh-CN" altLang="en-US" sz="2400" dirty="0">
                <a:latin typeface="微软雅黑" panose="020B0503020204020204" pitchFamily="34" charset="-122"/>
                <a:ea typeface="微软雅黑" panose="020B0503020204020204" pitchFamily="34" charset="-122"/>
              </a:rPr>
              <a:t>）</a:t>
            </a:r>
            <a:endParaRPr lang="zh-CN" altLang="zh-CN" sz="24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940275" y="3671575"/>
            <a:ext cx="10427380" cy="830997"/>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将</a:t>
            </a:r>
            <a:r>
              <a:rPr lang="zh-CN" altLang="en-US" sz="2400" dirty="0">
                <a:solidFill>
                  <a:srgbClr val="FF0000"/>
                </a:solidFill>
                <a:latin typeface="微软雅黑" panose="020B0503020204020204" pitchFamily="34" charset="-122"/>
                <a:ea typeface="微软雅黑" panose="020B0503020204020204" pitchFamily="34" charset="-122"/>
              </a:rPr>
              <a:t>空洞卷积模型的实验结果与卷积模型的结果进行分析比对</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en-US" sz="2400" dirty="0">
                <a:latin typeface="微软雅黑" panose="020B0503020204020204" pitchFamily="34" charset="-122"/>
                <a:ea typeface="微软雅黑" panose="020B0503020204020204" pitchFamily="34" charset="-122"/>
              </a:rPr>
              <a:t>分析</a:t>
            </a:r>
            <a:endParaRPr lang="zh-CN" altLang="zh-CN" sz="2400" dirty="0">
              <a:latin typeface="微软雅黑" panose="020B0503020204020204" pitchFamily="34" charset="-122"/>
              <a:ea typeface="微软雅黑" panose="020B0503020204020204" pitchFamily="34" charset="-122"/>
            </a:endParaRPr>
          </a:p>
        </p:txBody>
      </p:sp>
      <p:sp>
        <p:nvSpPr>
          <p:cNvPr id="10" name="矩形 9"/>
          <p:cNvSpPr/>
          <p:nvPr/>
        </p:nvSpPr>
        <p:spPr>
          <a:xfrm>
            <a:off x="940275" y="5022030"/>
            <a:ext cx="10427380" cy="830997"/>
          </a:xfrm>
          <a:prstGeom prst="rect">
            <a:avLst/>
          </a:prstGeom>
        </p:spPr>
        <p:txBody>
          <a:bodyPr wrap="square">
            <a:spAutoFit/>
          </a:bodyPr>
          <a:lstStyle/>
          <a:p>
            <a:pPr marL="285750" lvl="0" indent="-28575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不同</a:t>
            </a:r>
            <a:r>
              <a:rPr lang="zh-CN" altLang="zh-CN" sz="2400" dirty="0">
                <a:solidFill>
                  <a:srgbClr val="FF0000"/>
                </a:solidFill>
                <a:latin typeface="微软雅黑" panose="020B0503020204020204" pitchFamily="34" charset="-122"/>
                <a:ea typeface="微软雅黑" panose="020B0503020204020204" pitchFamily="34" charset="-122"/>
              </a:rPr>
              <a:t>超参数的对比分析</a:t>
            </a:r>
            <a:r>
              <a:rPr lang="zh-CN" altLang="zh-CN" sz="2400" dirty="0">
                <a:latin typeface="微软雅黑" panose="020B0503020204020204" pitchFamily="34" charset="-122"/>
                <a:ea typeface="微软雅黑" panose="020B0503020204020204" pitchFamily="34" charset="-122"/>
              </a:rPr>
              <a:t>（包括卷积层数、卷积核大小、</a:t>
            </a:r>
            <a:r>
              <a:rPr lang="zh-CN" altLang="en-US" sz="2400" dirty="0">
                <a:latin typeface="微软雅黑" panose="020B0503020204020204" pitchFamily="34" charset="-122"/>
                <a:ea typeface="微软雅黑" panose="020B0503020204020204" pitchFamily="34" charset="-122"/>
              </a:rPr>
              <a:t>不同</a:t>
            </a:r>
            <a:r>
              <a:rPr lang="en-US" altLang="zh-CN" sz="2400" dirty="0">
                <a:latin typeface="微软雅黑" panose="020B0503020204020204" pitchFamily="34" charset="-122"/>
                <a:ea typeface="微软雅黑" panose="020B0503020204020204" pitchFamily="34" charset="-122"/>
              </a:rPr>
              <a:t>dilation</a:t>
            </a:r>
            <a:r>
              <a:rPr lang="zh-CN" altLang="en-US" sz="2400" dirty="0">
                <a:latin typeface="微软雅黑" panose="020B0503020204020204" pitchFamily="34" charset="-122"/>
                <a:ea typeface="微软雅黑" panose="020B0503020204020204" pitchFamily="34" charset="-122"/>
              </a:rPr>
              <a:t>的选择，</a:t>
            </a:r>
            <a:r>
              <a:rPr lang="en-US" altLang="zh-CN" sz="2400" dirty="0" err="1">
                <a:latin typeface="微软雅黑" panose="020B0503020204020204" pitchFamily="34" charset="-122"/>
                <a:ea typeface="微软雅黑" panose="020B0503020204020204" pitchFamily="34" charset="-122"/>
              </a:rPr>
              <a:t>batchsize</a:t>
            </a:r>
            <a:r>
              <a:rPr lang="zh-CN"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lr</a:t>
            </a:r>
            <a:r>
              <a:rPr lang="zh-CN" altLang="zh-CN" sz="2400" dirty="0">
                <a:latin typeface="微软雅黑" panose="020B0503020204020204" pitchFamily="34" charset="-122"/>
                <a:ea typeface="微软雅黑" panose="020B0503020204020204" pitchFamily="34" charset="-122"/>
              </a:rPr>
              <a:t>等）选其中</a:t>
            </a:r>
            <a:r>
              <a:rPr lang="zh-CN" altLang="en-US" sz="2400" dirty="0">
                <a:latin typeface="微软雅黑" panose="020B0503020204020204" pitchFamily="34" charset="-122"/>
                <a:ea typeface="微软雅黑" panose="020B0503020204020204" pitchFamily="34" charset="-122"/>
              </a:rPr>
              <a:t>至少</a:t>
            </a:r>
            <a:r>
              <a:rPr lang="en-US" altLang="zh-CN" sz="2400" dirty="0">
                <a:solidFill>
                  <a:srgbClr val="FF0000"/>
                </a:solidFill>
                <a:latin typeface="微软雅黑" panose="020B0503020204020204" pitchFamily="34" charset="-122"/>
                <a:ea typeface="微软雅黑" panose="020B0503020204020204" pitchFamily="34" charset="-122"/>
              </a:rPr>
              <a:t>1-2</a:t>
            </a:r>
            <a:r>
              <a:rPr lang="zh-CN" altLang="zh-CN" sz="2400" dirty="0">
                <a:solidFill>
                  <a:srgbClr val="FF0000"/>
                </a:solidFill>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进行分析</a:t>
            </a:r>
            <a:r>
              <a:rPr lang="zh-CN" altLang="en-US" sz="2400" dirty="0">
                <a:latin typeface="微软雅黑" panose="020B0503020204020204" pitchFamily="34" charset="-122"/>
                <a:ea typeface="微软雅黑" panose="020B0503020204020204" pitchFamily="34" charset="-122"/>
              </a:rPr>
              <a:t>（选做）</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实验讲解</a:t>
            </a:r>
            <a:endParaRPr lang="zh-CN" altLang="en-US" sz="28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17771" y="1026353"/>
            <a:ext cx="3570208" cy="461665"/>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cs typeface="+mj-cs"/>
              </a:rPr>
              <a:t>残差网络实验（专业课）</a:t>
            </a:r>
            <a:endParaRPr lang="zh-CN" altLang="en-US" sz="2400" b="1" dirty="0">
              <a:solidFill>
                <a:srgbClr val="0000FF"/>
              </a:solidFill>
              <a:latin typeface="微软雅黑" panose="020B0503020204020204" pitchFamily="34" charset="-122"/>
              <a:ea typeface="微软雅黑" panose="020B0503020204020204" pitchFamily="34" charset="-122"/>
              <a:cs typeface="+mj-cs"/>
            </a:endParaRPr>
          </a:p>
        </p:txBody>
      </p:sp>
      <p:sp>
        <p:nvSpPr>
          <p:cNvPr id="2" name="矩形 1"/>
          <p:cNvSpPr/>
          <p:nvPr/>
        </p:nvSpPr>
        <p:spPr>
          <a:xfrm>
            <a:off x="400636" y="1861969"/>
            <a:ext cx="4715381" cy="1938992"/>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实现给定结构的残差网络，</a:t>
            </a:r>
            <a:r>
              <a:rPr lang="zh-CN" altLang="zh-CN" sz="2400" dirty="0">
                <a:latin typeface="微软雅黑" panose="020B0503020204020204" pitchFamily="34" charset="-122"/>
                <a:ea typeface="微软雅黑" panose="020B0503020204020204" pitchFamily="34" charset="-122"/>
              </a:rPr>
              <a:t>在</a:t>
            </a:r>
            <a:r>
              <a:rPr lang="zh-CN" altLang="zh-CN" sz="2400" dirty="0">
                <a:solidFill>
                  <a:srgbClr val="FF0000"/>
                </a:solidFill>
                <a:latin typeface="微软雅黑" panose="020B0503020204020204" pitchFamily="34" charset="-122"/>
                <a:ea typeface="微软雅黑" panose="020B0503020204020204" pitchFamily="34" charset="-122"/>
              </a:rPr>
              <a:t>至少一个数据集</a:t>
            </a:r>
            <a:r>
              <a:rPr lang="zh-CN" altLang="zh-CN" sz="2400" dirty="0">
                <a:latin typeface="微软雅黑" panose="020B0503020204020204" pitchFamily="34" charset="-122"/>
                <a:ea typeface="微软雅黑" panose="020B0503020204020204" pitchFamily="34" charset="-122"/>
              </a:rPr>
              <a:t>上进行实验，从训练时间、预测精度、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zh-CN" sz="2400" dirty="0">
                <a:solidFill>
                  <a:srgbClr val="FF0000"/>
                </a:solidFill>
                <a:latin typeface="微软雅黑" panose="020B0503020204020204" pitchFamily="34" charset="-122"/>
                <a:ea typeface="微软雅黑" panose="020B0503020204020204" pitchFamily="34" charset="-122"/>
              </a:rPr>
              <a:t>分析实验结果</a:t>
            </a:r>
            <a:r>
              <a:rPr lang="zh-CN" altLang="en-US" sz="2400" dirty="0">
                <a:latin typeface="微软雅黑" panose="020B0503020204020204" pitchFamily="34" charset="-122"/>
                <a:ea typeface="微软雅黑" panose="020B0503020204020204" pitchFamily="34" charset="-122"/>
              </a:rPr>
              <a:t>（最好使用</a:t>
            </a:r>
            <a:r>
              <a:rPr lang="zh-CN" altLang="en-US" sz="2400" dirty="0">
                <a:solidFill>
                  <a:srgbClr val="FF0000"/>
                </a:solidFill>
                <a:latin typeface="微软雅黑" panose="020B0503020204020204" pitchFamily="34" charset="-122"/>
                <a:ea typeface="微软雅黑" panose="020B0503020204020204" pitchFamily="34" charset="-122"/>
              </a:rPr>
              <a:t>图表展示</a:t>
            </a:r>
            <a:r>
              <a:rPr lang="zh-CN" altLang="en-US" sz="2400" dirty="0">
                <a:latin typeface="微软雅黑" panose="020B0503020204020204" pitchFamily="34" charset="-122"/>
                <a:ea typeface="微软雅黑" panose="020B0503020204020204" pitchFamily="34" charset="-122"/>
              </a:rPr>
              <a:t>）</a:t>
            </a:r>
            <a:endParaRPr lang="zh-CN" altLang="zh-CN" sz="24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400636" y="4223187"/>
            <a:ext cx="4715381" cy="1938992"/>
          </a:xfrm>
          <a:prstGeom prst="rect">
            <a:avLst/>
          </a:prstGeom>
        </p:spPr>
        <p:txBody>
          <a:bodyPr wrap="square">
            <a:spAutoFit/>
          </a:bodyPr>
          <a:lstStyle/>
          <a:p>
            <a:pPr marL="285750" lvl="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将残差网络与空洞卷积相结合，</a:t>
            </a:r>
            <a:r>
              <a:rPr lang="zh-CN" altLang="zh-CN" sz="2400" dirty="0">
                <a:latin typeface="微软雅黑" panose="020B0503020204020204" pitchFamily="34" charset="-122"/>
                <a:ea typeface="微软雅黑" panose="020B0503020204020204" pitchFamily="34" charset="-122"/>
              </a:rPr>
              <a:t>在</a:t>
            </a:r>
            <a:r>
              <a:rPr lang="zh-CN" altLang="zh-CN" sz="2400" dirty="0">
                <a:solidFill>
                  <a:srgbClr val="FF0000"/>
                </a:solidFill>
                <a:latin typeface="微软雅黑" panose="020B0503020204020204" pitchFamily="34" charset="-122"/>
                <a:ea typeface="微软雅黑" panose="020B0503020204020204" pitchFamily="34" charset="-122"/>
              </a:rPr>
              <a:t>至少一个数据集</a:t>
            </a:r>
            <a:r>
              <a:rPr lang="zh-CN" altLang="zh-CN" sz="2400" dirty="0">
                <a:latin typeface="微软雅黑" panose="020B0503020204020204" pitchFamily="34" charset="-122"/>
                <a:ea typeface="微软雅黑" panose="020B0503020204020204" pitchFamily="34" charset="-122"/>
              </a:rPr>
              <a:t>上进行实验，从训练时间、预测精度、</a:t>
            </a:r>
            <a:r>
              <a:rPr lang="en-US" altLang="zh-CN" sz="2400" dirty="0">
                <a:latin typeface="微软雅黑" panose="020B0503020204020204" pitchFamily="34" charset="-122"/>
                <a:ea typeface="微软雅黑" panose="020B0503020204020204" pitchFamily="34" charset="-122"/>
              </a:rPr>
              <a:t>Loss</a:t>
            </a:r>
            <a:r>
              <a:rPr lang="zh-CN" altLang="zh-CN" sz="2400" dirty="0">
                <a:latin typeface="微软雅黑" panose="020B0503020204020204" pitchFamily="34" charset="-122"/>
                <a:ea typeface="微软雅黑" panose="020B0503020204020204" pitchFamily="34" charset="-122"/>
              </a:rPr>
              <a:t>变化等角度</a:t>
            </a:r>
            <a:r>
              <a:rPr lang="zh-CN" altLang="zh-CN" sz="2400" dirty="0">
                <a:solidFill>
                  <a:srgbClr val="FF0000"/>
                </a:solidFill>
                <a:latin typeface="微软雅黑" panose="020B0503020204020204" pitchFamily="34" charset="-122"/>
                <a:ea typeface="微软雅黑" panose="020B0503020204020204" pitchFamily="34" charset="-122"/>
              </a:rPr>
              <a:t>分析实验结果</a:t>
            </a:r>
            <a:r>
              <a:rPr lang="zh-CN" altLang="en-US" sz="2400" dirty="0">
                <a:latin typeface="微软雅黑" panose="020B0503020204020204" pitchFamily="34" charset="-122"/>
                <a:ea typeface="微软雅黑" panose="020B0503020204020204" pitchFamily="34" charset="-122"/>
              </a:rPr>
              <a:t>（最好使用</a:t>
            </a:r>
            <a:r>
              <a:rPr lang="zh-CN" altLang="en-US" sz="2400" dirty="0">
                <a:solidFill>
                  <a:srgbClr val="FF0000"/>
                </a:solidFill>
                <a:latin typeface="微软雅黑" panose="020B0503020204020204" pitchFamily="34" charset="-122"/>
                <a:ea typeface="微软雅黑" panose="020B0503020204020204" pitchFamily="34" charset="-122"/>
              </a:rPr>
              <a:t>图表展示</a:t>
            </a:r>
            <a:r>
              <a:rPr lang="zh-CN" altLang="en-US" sz="2400" dirty="0">
                <a:latin typeface="微软雅黑" panose="020B0503020204020204" pitchFamily="34" charset="-122"/>
                <a:ea typeface="微软雅黑" panose="020B0503020204020204" pitchFamily="34" charset="-122"/>
              </a:rPr>
              <a:t>） （选做）</a:t>
            </a:r>
            <a:endParaRPr lang="zh-CN" altLang="zh-CN" sz="2400" dirty="0">
              <a:latin typeface="微软雅黑" panose="020B0503020204020204" pitchFamily="34" charset="-122"/>
              <a:ea typeface="微软雅黑" panose="020B0503020204020204" pitchFamily="34" charset="-122"/>
            </a:endParaRPr>
          </a:p>
        </p:txBody>
      </p:sp>
      <p:grpSp>
        <p:nvGrpSpPr>
          <p:cNvPr id="147" name="组合 146"/>
          <p:cNvGrpSpPr/>
          <p:nvPr/>
        </p:nvGrpSpPr>
        <p:grpSpPr>
          <a:xfrm>
            <a:off x="5608899" y="963895"/>
            <a:ext cx="2797004" cy="5720914"/>
            <a:chOff x="6561399" y="963895"/>
            <a:chExt cx="2797004" cy="5720914"/>
          </a:xfrm>
        </p:grpSpPr>
        <p:sp>
          <p:nvSpPr>
            <p:cNvPr id="7" name="矩形 6"/>
            <p:cNvSpPr/>
            <p:nvPr/>
          </p:nvSpPr>
          <p:spPr>
            <a:xfrm>
              <a:off x="6562086" y="1366516"/>
              <a:ext cx="1546198" cy="160900"/>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conv,64</a:t>
              </a:r>
              <a:endParaRPr lang="zh-CN" altLang="en-US" sz="1200" dirty="0">
                <a:solidFill>
                  <a:schemeClr val="tx1"/>
                </a:solidFill>
                <a:latin typeface="Consolas" panose="020B0609020204030204" pitchFamily="49" charset="0"/>
              </a:endParaRPr>
            </a:p>
          </p:txBody>
        </p:sp>
        <p:sp>
          <p:nvSpPr>
            <p:cNvPr id="11" name="矩形 10"/>
            <p:cNvSpPr/>
            <p:nvPr/>
          </p:nvSpPr>
          <p:spPr>
            <a:xfrm>
              <a:off x="6562086" y="1653038"/>
              <a:ext cx="1546198" cy="160900"/>
            </a:xfrm>
            <a:prstGeom prst="rect">
              <a:avLst/>
            </a:prstGeom>
            <a:solidFill>
              <a:srgbClr val="EEEAF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conv,64</a:t>
              </a:r>
              <a:endParaRPr lang="zh-CN" altLang="en-US" sz="1200" dirty="0">
                <a:solidFill>
                  <a:schemeClr val="tx1"/>
                </a:solidFill>
                <a:latin typeface="Consolas" panose="020B0609020204030204" pitchFamily="49" charset="0"/>
              </a:endParaRPr>
            </a:p>
          </p:txBody>
        </p:sp>
        <p:sp>
          <p:nvSpPr>
            <p:cNvPr id="15" name="矩形 14"/>
            <p:cNvSpPr/>
            <p:nvPr/>
          </p:nvSpPr>
          <p:spPr>
            <a:xfrm>
              <a:off x="6562086" y="2226082"/>
              <a:ext cx="1546198" cy="160900"/>
            </a:xfrm>
            <a:prstGeom prst="rect">
              <a:avLst/>
            </a:prstGeom>
            <a:solidFill>
              <a:srgbClr val="EEEAF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conv,64</a:t>
              </a:r>
              <a:endParaRPr lang="zh-CN" altLang="en-US" sz="1200" dirty="0">
                <a:solidFill>
                  <a:schemeClr val="tx1"/>
                </a:solidFill>
                <a:latin typeface="Consolas" panose="020B0609020204030204" pitchFamily="49" charset="0"/>
              </a:endParaRPr>
            </a:p>
          </p:txBody>
        </p:sp>
        <p:sp>
          <p:nvSpPr>
            <p:cNvPr id="16" name="矩形 15"/>
            <p:cNvSpPr/>
            <p:nvPr/>
          </p:nvSpPr>
          <p:spPr>
            <a:xfrm>
              <a:off x="6562086" y="2512604"/>
              <a:ext cx="1546198" cy="160900"/>
            </a:xfrm>
            <a:prstGeom prst="rect">
              <a:avLst/>
            </a:prstGeom>
            <a:solidFill>
              <a:srgbClr val="EEEAF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conv,64</a:t>
              </a:r>
              <a:endParaRPr lang="zh-CN" altLang="en-US" sz="1200" dirty="0">
                <a:solidFill>
                  <a:schemeClr val="tx1"/>
                </a:solidFill>
                <a:latin typeface="Consolas" panose="020B0609020204030204" pitchFamily="49" charset="0"/>
              </a:endParaRPr>
            </a:p>
          </p:txBody>
        </p:sp>
        <p:sp>
          <p:nvSpPr>
            <p:cNvPr id="17" name="矩形 16"/>
            <p:cNvSpPr/>
            <p:nvPr/>
          </p:nvSpPr>
          <p:spPr>
            <a:xfrm>
              <a:off x="6562086" y="1939560"/>
              <a:ext cx="1546198" cy="160900"/>
            </a:xfrm>
            <a:prstGeom prst="rect">
              <a:avLst/>
            </a:prstGeom>
            <a:solidFill>
              <a:srgbClr val="EEEAF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conv,64</a:t>
              </a:r>
              <a:endParaRPr lang="zh-CN" altLang="en-US" sz="1200" dirty="0">
                <a:solidFill>
                  <a:schemeClr val="tx1"/>
                </a:solidFill>
                <a:latin typeface="Consolas" panose="020B0609020204030204" pitchFamily="49" charset="0"/>
              </a:endParaRPr>
            </a:p>
          </p:txBody>
        </p:sp>
        <p:sp>
          <p:nvSpPr>
            <p:cNvPr id="18" name="矩形 17"/>
            <p:cNvSpPr/>
            <p:nvPr/>
          </p:nvSpPr>
          <p:spPr>
            <a:xfrm>
              <a:off x="6562086" y="2799126"/>
              <a:ext cx="1546199" cy="160900"/>
            </a:xfrm>
            <a:prstGeom prst="rect">
              <a:avLst/>
            </a:prstGeom>
            <a:solidFill>
              <a:srgbClr val="EBF1D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conv,128, /2</a:t>
              </a:r>
              <a:endParaRPr lang="zh-CN" altLang="en-US" sz="1200" dirty="0">
                <a:solidFill>
                  <a:schemeClr val="tx1"/>
                </a:solidFill>
                <a:latin typeface="Consolas" panose="020B0609020204030204" pitchFamily="49" charset="0"/>
              </a:endParaRPr>
            </a:p>
          </p:txBody>
        </p:sp>
        <p:sp>
          <p:nvSpPr>
            <p:cNvPr id="19" name="矩形 18"/>
            <p:cNvSpPr/>
            <p:nvPr/>
          </p:nvSpPr>
          <p:spPr>
            <a:xfrm>
              <a:off x="6562086" y="3085648"/>
              <a:ext cx="1546199" cy="160900"/>
            </a:xfrm>
            <a:prstGeom prst="rect">
              <a:avLst/>
            </a:prstGeom>
            <a:solidFill>
              <a:srgbClr val="EBF1D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conv,128</a:t>
              </a:r>
              <a:endParaRPr lang="zh-CN" altLang="en-US" sz="1200" dirty="0">
                <a:solidFill>
                  <a:schemeClr val="tx1"/>
                </a:solidFill>
                <a:latin typeface="Consolas" panose="020B0609020204030204" pitchFamily="49" charset="0"/>
              </a:endParaRPr>
            </a:p>
          </p:txBody>
        </p:sp>
        <p:sp>
          <p:nvSpPr>
            <p:cNvPr id="20" name="矩形 19"/>
            <p:cNvSpPr/>
            <p:nvPr/>
          </p:nvSpPr>
          <p:spPr>
            <a:xfrm>
              <a:off x="6562086" y="3372170"/>
              <a:ext cx="1546199" cy="160900"/>
            </a:xfrm>
            <a:prstGeom prst="rect">
              <a:avLst/>
            </a:prstGeom>
            <a:solidFill>
              <a:srgbClr val="EBF1D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conv,128</a:t>
              </a:r>
              <a:endParaRPr lang="zh-CN" altLang="en-US" sz="1200" dirty="0">
                <a:solidFill>
                  <a:schemeClr val="tx1"/>
                </a:solidFill>
                <a:latin typeface="Consolas" panose="020B0609020204030204" pitchFamily="49" charset="0"/>
              </a:endParaRPr>
            </a:p>
          </p:txBody>
        </p:sp>
        <p:sp>
          <p:nvSpPr>
            <p:cNvPr id="21" name="矩形 20"/>
            <p:cNvSpPr/>
            <p:nvPr/>
          </p:nvSpPr>
          <p:spPr>
            <a:xfrm>
              <a:off x="6562086" y="3658692"/>
              <a:ext cx="1546199" cy="160900"/>
            </a:xfrm>
            <a:prstGeom prst="rect">
              <a:avLst/>
            </a:prstGeom>
            <a:solidFill>
              <a:srgbClr val="EBF1D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conv,128</a:t>
              </a:r>
              <a:endParaRPr lang="zh-CN" altLang="en-US" sz="1200" dirty="0">
                <a:solidFill>
                  <a:schemeClr val="tx1"/>
                </a:solidFill>
                <a:latin typeface="Consolas" panose="020B0609020204030204" pitchFamily="49" charset="0"/>
              </a:endParaRPr>
            </a:p>
          </p:txBody>
        </p:sp>
        <p:sp>
          <p:nvSpPr>
            <p:cNvPr id="23" name="矩形 22"/>
            <p:cNvSpPr/>
            <p:nvPr/>
          </p:nvSpPr>
          <p:spPr>
            <a:xfrm>
              <a:off x="6562086" y="3945214"/>
              <a:ext cx="1546199" cy="160900"/>
            </a:xfrm>
            <a:prstGeom prst="rect">
              <a:avLst/>
            </a:prstGeom>
            <a:solidFill>
              <a:srgbClr val="F2DCDA"/>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conv,256, /2</a:t>
              </a:r>
              <a:endParaRPr lang="zh-CN" altLang="en-US" sz="1200" dirty="0">
                <a:solidFill>
                  <a:schemeClr val="tx1"/>
                </a:solidFill>
                <a:latin typeface="Consolas" panose="020B0609020204030204" pitchFamily="49" charset="0"/>
              </a:endParaRPr>
            </a:p>
          </p:txBody>
        </p:sp>
        <p:sp>
          <p:nvSpPr>
            <p:cNvPr id="24" name="矩形 23"/>
            <p:cNvSpPr/>
            <p:nvPr/>
          </p:nvSpPr>
          <p:spPr>
            <a:xfrm>
              <a:off x="6562086" y="4231736"/>
              <a:ext cx="1546199" cy="160900"/>
            </a:xfrm>
            <a:prstGeom prst="rect">
              <a:avLst/>
            </a:prstGeom>
            <a:solidFill>
              <a:srgbClr val="F2DCDA"/>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conv,256</a:t>
              </a:r>
              <a:endParaRPr lang="zh-CN" altLang="en-US" sz="1200" dirty="0">
                <a:solidFill>
                  <a:schemeClr val="tx1"/>
                </a:solidFill>
                <a:latin typeface="Consolas" panose="020B0609020204030204" pitchFamily="49" charset="0"/>
              </a:endParaRPr>
            </a:p>
          </p:txBody>
        </p:sp>
        <p:sp>
          <p:nvSpPr>
            <p:cNvPr id="25" name="矩形 24"/>
            <p:cNvSpPr/>
            <p:nvPr/>
          </p:nvSpPr>
          <p:spPr>
            <a:xfrm>
              <a:off x="6562086" y="4518258"/>
              <a:ext cx="1546199" cy="160900"/>
            </a:xfrm>
            <a:prstGeom prst="rect">
              <a:avLst/>
            </a:prstGeom>
            <a:solidFill>
              <a:srgbClr val="F2DCDA"/>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conv,256</a:t>
              </a:r>
              <a:endParaRPr lang="zh-CN" altLang="en-US" sz="1200" dirty="0">
                <a:solidFill>
                  <a:schemeClr val="tx1"/>
                </a:solidFill>
                <a:latin typeface="Consolas" panose="020B0609020204030204" pitchFamily="49" charset="0"/>
              </a:endParaRPr>
            </a:p>
          </p:txBody>
        </p:sp>
        <p:sp>
          <p:nvSpPr>
            <p:cNvPr id="26" name="矩形 25"/>
            <p:cNvSpPr/>
            <p:nvPr/>
          </p:nvSpPr>
          <p:spPr>
            <a:xfrm>
              <a:off x="6562086" y="4804780"/>
              <a:ext cx="1546199" cy="160900"/>
            </a:xfrm>
            <a:prstGeom prst="rect">
              <a:avLst/>
            </a:prstGeom>
            <a:solidFill>
              <a:srgbClr val="F2DCDA"/>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conv,256</a:t>
              </a:r>
              <a:endParaRPr lang="zh-CN" altLang="en-US" sz="1200" dirty="0">
                <a:solidFill>
                  <a:schemeClr val="tx1"/>
                </a:solidFill>
                <a:latin typeface="Consolas" panose="020B0609020204030204" pitchFamily="49" charset="0"/>
              </a:endParaRPr>
            </a:p>
          </p:txBody>
        </p:sp>
        <p:sp>
          <p:nvSpPr>
            <p:cNvPr id="32" name="矩形 31"/>
            <p:cNvSpPr/>
            <p:nvPr/>
          </p:nvSpPr>
          <p:spPr>
            <a:xfrm>
              <a:off x="6562086" y="5091302"/>
              <a:ext cx="1546199" cy="160900"/>
            </a:xfrm>
            <a:prstGeom prst="rect">
              <a:avLst/>
            </a:prstGeom>
            <a:solidFill>
              <a:srgbClr val="EAEFF5"/>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conv,512, /2</a:t>
              </a:r>
              <a:endParaRPr lang="zh-CN" altLang="en-US" sz="1200" dirty="0">
                <a:solidFill>
                  <a:schemeClr val="tx1"/>
                </a:solidFill>
                <a:latin typeface="Consolas" panose="020B0609020204030204" pitchFamily="49" charset="0"/>
              </a:endParaRPr>
            </a:p>
          </p:txBody>
        </p:sp>
        <p:sp>
          <p:nvSpPr>
            <p:cNvPr id="34" name="矩形 33"/>
            <p:cNvSpPr/>
            <p:nvPr/>
          </p:nvSpPr>
          <p:spPr>
            <a:xfrm>
              <a:off x="6562086" y="5377824"/>
              <a:ext cx="1546199" cy="160900"/>
            </a:xfrm>
            <a:prstGeom prst="rect">
              <a:avLst/>
            </a:prstGeom>
            <a:solidFill>
              <a:srgbClr val="EAEFF5"/>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conv,512</a:t>
              </a:r>
              <a:endParaRPr lang="zh-CN" altLang="en-US" sz="1200" dirty="0">
                <a:solidFill>
                  <a:schemeClr val="tx1"/>
                </a:solidFill>
                <a:latin typeface="Consolas" panose="020B0609020204030204" pitchFamily="49" charset="0"/>
              </a:endParaRPr>
            </a:p>
          </p:txBody>
        </p:sp>
        <p:sp>
          <p:nvSpPr>
            <p:cNvPr id="35" name="矩形 34"/>
            <p:cNvSpPr/>
            <p:nvPr/>
          </p:nvSpPr>
          <p:spPr>
            <a:xfrm>
              <a:off x="6562086" y="5664346"/>
              <a:ext cx="1546199" cy="160900"/>
            </a:xfrm>
            <a:prstGeom prst="rect">
              <a:avLst/>
            </a:prstGeom>
            <a:solidFill>
              <a:srgbClr val="EAEFF5"/>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conv,512</a:t>
              </a:r>
              <a:endParaRPr lang="zh-CN" altLang="en-US" sz="1200" dirty="0">
                <a:solidFill>
                  <a:schemeClr val="tx1"/>
                </a:solidFill>
                <a:latin typeface="Consolas" panose="020B0609020204030204" pitchFamily="49" charset="0"/>
              </a:endParaRPr>
            </a:p>
          </p:txBody>
        </p:sp>
        <p:sp>
          <p:nvSpPr>
            <p:cNvPr id="36" name="矩形 35"/>
            <p:cNvSpPr/>
            <p:nvPr/>
          </p:nvSpPr>
          <p:spPr>
            <a:xfrm>
              <a:off x="6562086" y="5950868"/>
              <a:ext cx="1546199" cy="160900"/>
            </a:xfrm>
            <a:prstGeom prst="rect">
              <a:avLst/>
            </a:prstGeom>
            <a:solidFill>
              <a:srgbClr val="EAEFF5"/>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3x3 conv,512</a:t>
              </a:r>
              <a:endParaRPr lang="zh-CN" altLang="en-US" sz="1200" dirty="0">
                <a:solidFill>
                  <a:schemeClr val="tx1"/>
                </a:solidFill>
                <a:latin typeface="Consolas" panose="020B0609020204030204" pitchFamily="49" charset="0"/>
              </a:endParaRPr>
            </a:p>
          </p:txBody>
        </p:sp>
        <p:sp>
          <p:nvSpPr>
            <p:cNvPr id="37" name="矩形 36"/>
            <p:cNvSpPr/>
            <p:nvPr/>
          </p:nvSpPr>
          <p:spPr>
            <a:xfrm>
              <a:off x="6562086" y="6523909"/>
              <a:ext cx="1546199" cy="160900"/>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fc, 10</a:t>
              </a:r>
              <a:endParaRPr lang="zh-CN" altLang="en-US" sz="1200" dirty="0">
                <a:solidFill>
                  <a:schemeClr val="tx1"/>
                </a:solidFill>
                <a:latin typeface="Consolas" panose="020B0609020204030204" pitchFamily="49" charset="0"/>
              </a:endParaRPr>
            </a:p>
          </p:txBody>
        </p:sp>
        <p:sp>
          <p:nvSpPr>
            <p:cNvPr id="38" name="矩形 37"/>
            <p:cNvSpPr/>
            <p:nvPr/>
          </p:nvSpPr>
          <p:spPr>
            <a:xfrm>
              <a:off x="6562086" y="6237390"/>
              <a:ext cx="1546199" cy="160900"/>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onsolas" panose="020B0609020204030204" pitchFamily="49" charset="0"/>
                </a:rPr>
                <a:t>Avg</a:t>
              </a:r>
              <a:r>
                <a:rPr lang="zh-CN" altLang="en-US" sz="1200" dirty="0">
                  <a:solidFill>
                    <a:schemeClr val="tx1"/>
                  </a:solidFill>
                  <a:latin typeface="Consolas" panose="020B0609020204030204" pitchFamily="49" charset="0"/>
                </a:rPr>
                <a:t> </a:t>
              </a:r>
              <a:r>
                <a:rPr lang="en-US" altLang="zh-CN" sz="1200" dirty="0">
                  <a:solidFill>
                    <a:schemeClr val="tx1"/>
                  </a:solidFill>
                  <a:latin typeface="Consolas" panose="020B0609020204030204" pitchFamily="49" charset="0"/>
                </a:rPr>
                <a:t>pool</a:t>
              </a:r>
              <a:endParaRPr lang="en-US" altLang="zh-CN" sz="1200" dirty="0">
                <a:solidFill>
                  <a:schemeClr val="tx1"/>
                </a:solidFill>
                <a:latin typeface="Consolas" panose="020B0609020204030204" pitchFamily="49" charset="0"/>
              </a:endParaRPr>
            </a:p>
          </p:txBody>
        </p:sp>
        <p:sp>
          <p:nvSpPr>
            <p:cNvPr id="40" name="矩形 39"/>
            <p:cNvSpPr/>
            <p:nvPr/>
          </p:nvSpPr>
          <p:spPr>
            <a:xfrm>
              <a:off x="6777361" y="963895"/>
              <a:ext cx="1115648" cy="276999"/>
            </a:xfrm>
            <a:prstGeom prst="rect">
              <a:avLst/>
            </a:prstGeom>
          </p:spPr>
          <p:txBody>
            <a:bodyPr wrap="square">
              <a:spAutoFit/>
            </a:bodyPr>
            <a:lstStyle/>
            <a:p>
              <a:r>
                <a:rPr lang="en-US" altLang="zh-CN" sz="1200">
                  <a:latin typeface="微软雅黑" panose="020B0503020204020204" pitchFamily="34" charset="-122"/>
                  <a:ea typeface="微软雅黑" panose="020B0503020204020204" pitchFamily="34" charset="-122"/>
                </a:rPr>
                <a:t>Image 32*32</a:t>
              </a:r>
              <a:endParaRPr lang="zh-CN" altLang="en-US" sz="1200" dirty="0"/>
            </a:p>
          </p:txBody>
        </p:sp>
        <p:cxnSp>
          <p:nvCxnSpPr>
            <p:cNvPr id="41" name="直接箭头连接符 40"/>
            <p:cNvCxnSpPr>
              <a:stCxn id="7" idx="2"/>
              <a:endCxn id="11" idx="0"/>
            </p:cNvCxnSpPr>
            <p:nvPr/>
          </p:nvCxnSpPr>
          <p:spPr>
            <a:xfrm>
              <a:off x="7335185" y="1527416"/>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11" idx="2"/>
              <a:endCxn id="17" idx="0"/>
            </p:cNvCxnSpPr>
            <p:nvPr/>
          </p:nvCxnSpPr>
          <p:spPr>
            <a:xfrm>
              <a:off x="7335185" y="1813938"/>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17" idx="2"/>
              <a:endCxn id="15" idx="0"/>
            </p:cNvCxnSpPr>
            <p:nvPr/>
          </p:nvCxnSpPr>
          <p:spPr>
            <a:xfrm>
              <a:off x="7335185" y="2100460"/>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stCxn id="21" idx="2"/>
              <a:endCxn id="23" idx="0"/>
            </p:cNvCxnSpPr>
            <p:nvPr/>
          </p:nvCxnSpPr>
          <p:spPr>
            <a:xfrm>
              <a:off x="7335186" y="3819592"/>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23" idx="2"/>
              <a:endCxn id="24" idx="0"/>
            </p:cNvCxnSpPr>
            <p:nvPr/>
          </p:nvCxnSpPr>
          <p:spPr>
            <a:xfrm>
              <a:off x="7335186" y="4106114"/>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a:stCxn id="24" idx="2"/>
              <a:endCxn id="25" idx="0"/>
            </p:cNvCxnSpPr>
            <p:nvPr/>
          </p:nvCxnSpPr>
          <p:spPr>
            <a:xfrm>
              <a:off x="7335186" y="4392636"/>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36" idx="2"/>
              <a:endCxn id="38" idx="0"/>
            </p:cNvCxnSpPr>
            <p:nvPr/>
          </p:nvCxnSpPr>
          <p:spPr>
            <a:xfrm>
              <a:off x="7335186" y="6111768"/>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a:stCxn id="20" idx="2"/>
              <a:endCxn id="21" idx="0"/>
            </p:cNvCxnSpPr>
            <p:nvPr/>
          </p:nvCxnSpPr>
          <p:spPr>
            <a:xfrm>
              <a:off x="7335186" y="3533070"/>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35" idx="2"/>
              <a:endCxn id="36" idx="0"/>
            </p:cNvCxnSpPr>
            <p:nvPr/>
          </p:nvCxnSpPr>
          <p:spPr>
            <a:xfrm>
              <a:off x="7335186" y="5825246"/>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19" idx="2"/>
              <a:endCxn id="20" idx="0"/>
            </p:cNvCxnSpPr>
            <p:nvPr/>
          </p:nvCxnSpPr>
          <p:spPr>
            <a:xfrm>
              <a:off x="7335186" y="3246548"/>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stCxn id="38" idx="2"/>
              <a:endCxn id="37" idx="0"/>
            </p:cNvCxnSpPr>
            <p:nvPr/>
          </p:nvCxnSpPr>
          <p:spPr>
            <a:xfrm>
              <a:off x="7335186" y="6398290"/>
              <a:ext cx="0" cy="1256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a:stCxn id="26" idx="2"/>
              <a:endCxn id="32" idx="0"/>
            </p:cNvCxnSpPr>
            <p:nvPr/>
          </p:nvCxnSpPr>
          <p:spPr>
            <a:xfrm>
              <a:off x="7335186" y="4965680"/>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a:stCxn id="18" idx="2"/>
              <a:endCxn id="19" idx="0"/>
            </p:cNvCxnSpPr>
            <p:nvPr/>
          </p:nvCxnSpPr>
          <p:spPr>
            <a:xfrm>
              <a:off x="7335186" y="2960026"/>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a:stCxn id="32" idx="2"/>
              <a:endCxn id="34" idx="0"/>
            </p:cNvCxnSpPr>
            <p:nvPr/>
          </p:nvCxnSpPr>
          <p:spPr>
            <a:xfrm>
              <a:off x="7335186" y="5252202"/>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a:stCxn id="16" idx="2"/>
              <a:endCxn id="18" idx="0"/>
            </p:cNvCxnSpPr>
            <p:nvPr/>
          </p:nvCxnSpPr>
          <p:spPr>
            <a:xfrm>
              <a:off x="7335185" y="2673504"/>
              <a:ext cx="1"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a:stCxn id="25" idx="2"/>
              <a:endCxn id="26" idx="0"/>
            </p:cNvCxnSpPr>
            <p:nvPr/>
          </p:nvCxnSpPr>
          <p:spPr>
            <a:xfrm>
              <a:off x="7335186" y="4679158"/>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15" idx="2"/>
              <a:endCxn id="16" idx="0"/>
            </p:cNvCxnSpPr>
            <p:nvPr/>
          </p:nvCxnSpPr>
          <p:spPr>
            <a:xfrm>
              <a:off x="7335185" y="2386982"/>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p:cNvCxnSpPr>
              <a:stCxn id="34" idx="2"/>
              <a:endCxn id="35" idx="0"/>
            </p:cNvCxnSpPr>
            <p:nvPr/>
          </p:nvCxnSpPr>
          <p:spPr>
            <a:xfrm>
              <a:off x="7335186" y="5538724"/>
              <a:ext cx="0" cy="125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8" name="组合 117"/>
            <p:cNvGrpSpPr/>
            <p:nvPr/>
          </p:nvGrpSpPr>
          <p:grpSpPr>
            <a:xfrm>
              <a:off x="6561399" y="1552864"/>
              <a:ext cx="2410456" cy="588981"/>
              <a:chOff x="6656414" y="1575880"/>
              <a:chExt cx="2410456" cy="609444"/>
            </a:xfrm>
          </p:grpSpPr>
          <p:cxnSp>
            <p:nvCxnSpPr>
              <p:cNvPr id="119" name="直接箭头连接符 118"/>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0" name="弧形 119"/>
              <p:cNvSpPr/>
              <p:nvPr/>
            </p:nvSpPr>
            <p:spPr>
              <a:xfrm>
                <a:off x="6656414" y="1575880"/>
                <a:ext cx="2410456" cy="609444"/>
              </a:xfrm>
              <a:prstGeom prst="arc">
                <a:avLst>
                  <a:gd name="adj1" fmla="val 12688384"/>
                  <a:gd name="adj2" fmla="val 888268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pSp>
          <p:nvGrpSpPr>
            <p:cNvPr id="121" name="组合 120"/>
            <p:cNvGrpSpPr/>
            <p:nvPr/>
          </p:nvGrpSpPr>
          <p:grpSpPr>
            <a:xfrm>
              <a:off x="6561399" y="2128612"/>
              <a:ext cx="2410456" cy="588981"/>
              <a:chOff x="6656414" y="1575880"/>
              <a:chExt cx="2410456" cy="609444"/>
            </a:xfrm>
          </p:grpSpPr>
          <p:cxnSp>
            <p:nvCxnSpPr>
              <p:cNvPr id="122" name="直接箭头连接符 121"/>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3" name="弧形 122"/>
              <p:cNvSpPr/>
              <p:nvPr/>
            </p:nvSpPr>
            <p:spPr>
              <a:xfrm>
                <a:off x="6656414" y="1575880"/>
                <a:ext cx="2410456" cy="609444"/>
              </a:xfrm>
              <a:prstGeom prst="arc">
                <a:avLst>
                  <a:gd name="adj1" fmla="val 12688384"/>
                  <a:gd name="adj2" fmla="val 888268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pSp>
          <p:nvGrpSpPr>
            <p:cNvPr id="124" name="组合 123"/>
            <p:cNvGrpSpPr/>
            <p:nvPr/>
          </p:nvGrpSpPr>
          <p:grpSpPr>
            <a:xfrm>
              <a:off x="6561399" y="2704360"/>
              <a:ext cx="2410456" cy="588981"/>
              <a:chOff x="6656414" y="1575880"/>
              <a:chExt cx="2410456" cy="609444"/>
            </a:xfrm>
          </p:grpSpPr>
          <p:cxnSp>
            <p:nvCxnSpPr>
              <p:cNvPr id="125" name="直接箭头连接符 124"/>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弧形 125"/>
              <p:cNvSpPr/>
              <p:nvPr/>
            </p:nvSpPr>
            <p:spPr>
              <a:xfrm>
                <a:off x="6656414" y="1575880"/>
                <a:ext cx="2410456" cy="609444"/>
              </a:xfrm>
              <a:prstGeom prst="arc">
                <a:avLst>
                  <a:gd name="adj1" fmla="val 12688384"/>
                  <a:gd name="adj2" fmla="val 888268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pSp>
          <p:nvGrpSpPr>
            <p:cNvPr id="127" name="组合 126"/>
            <p:cNvGrpSpPr/>
            <p:nvPr/>
          </p:nvGrpSpPr>
          <p:grpSpPr>
            <a:xfrm>
              <a:off x="6561399" y="3280108"/>
              <a:ext cx="2410456" cy="588981"/>
              <a:chOff x="6656414" y="1575880"/>
              <a:chExt cx="2410456" cy="609444"/>
            </a:xfrm>
          </p:grpSpPr>
          <p:cxnSp>
            <p:nvCxnSpPr>
              <p:cNvPr id="128" name="直接箭头连接符 127"/>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9" name="弧形 128"/>
              <p:cNvSpPr/>
              <p:nvPr/>
            </p:nvSpPr>
            <p:spPr>
              <a:xfrm>
                <a:off x="6656414" y="1575880"/>
                <a:ext cx="2410456" cy="609444"/>
              </a:xfrm>
              <a:prstGeom prst="arc">
                <a:avLst>
                  <a:gd name="adj1" fmla="val 12688384"/>
                  <a:gd name="adj2" fmla="val 888268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pSp>
          <p:nvGrpSpPr>
            <p:cNvPr id="130" name="组合 129"/>
            <p:cNvGrpSpPr/>
            <p:nvPr/>
          </p:nvGrpSpPr>
          <p:grpSpPr>
            <a:xfrm>
              <a:off x="6561399" y="3855856"/>
              <a:ext cx="2410456" cy="588981"/>
              <a:chOff x="6656414" y="1575880"/>
              <a:chExt cx="2410456" cy="609444"/>
            </a:xfrm>
          </p:grpSpPr>
          <p:cxnSp>
            <p:nvCxnSpPr>
              <p:cNvPr id="131" name="直接箭头连接符 130"/>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2" name="弧形 131"/>
              <p:cNvSpPr/>
              <p:nvPr/>
            </p:nvSpPr>
            <p:spPr>
              <a:xfrm>
                <a:off x="6656414" y="1575880"/>
                <a:ext cx="2410456" cy="609444"/>
              </a:xfrm>
              <a:prstGeom prst="arc">
                <a:avLst>
                  <a:gd name="adj1" fmla="val 12688384"/>
                  <a:gd name="adj2" fmla="val 888268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3" name="组合 132"/>
            <p:cNvGrpSpPr/>
            <p:nvPr/>
          </p:nvGrpSpPr>
          <p:grpSpPr>
            <a:xfrm>
              <a:off x="6561399" y="4431604"/>
              <a:ext cx="2410456" cy="588981"/>
              <a:chOff x="6656414" y="1575880"/>
              <a:chExt cx="2410456" cy="609444"/>
            </a:xfrm>
          </p:grpSpPr>
          <p:cxnSp>
            <p:nvCxnSpPr>
              <p:cNvPr id="134" name="直接箭头连接符 133"/>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5" name="弧形 134"/>
              <p:cNvSpPr/>
              <p:nvPr/>
            </p:nvSpPr>
            <p:spPr>
              <a:xfrm>
                <a:off x="6656414" y="1575880"/>
                <a:ext cx="2410456" cy="609444"/>
              </a:xfrm>
              <a:prstGeom prst="arc">
                <a:avLst>
                  <a:gd name="adj1" fmla="val 12688384"/>
                  <a:gd name="adj2" fmla="val 888268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pSp>
          <p:nvGrpSpPr>
            <p:cNvPr id="136" name="组合 135"/>
            <p:cNvGrpSpPr/>
            <p:nvPr/>
          </p:nvGrpSpPr>
          <p:grpSpPr>
            <a:xfrm>
              <a:off x="6561399" y="5007352"/>
              <a:ext cx="2410456" cy="588981"/>
              <a:chOff x="6656414" y="1575880"/>
              <a:chExt cx="2410456" cy="609444"/>
            </a:xfrm>
          </p:grpSpPr>
          <p:cxnSp>
            <p:nvCxnSpPr>
              <p:cNvPr id="137" name="直接箭头连接符 136"/>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8" name="弧形 137"/>
              <p:cNvSpPr/>
              <p:nvPr/>
            </p:nvSpPr>
            <p:spPr>
              <a:xfrm>
                <a:off x="6656414" y="1575880"/>
                <a:ext cx="2410456" cy="609444"/>
              </a:xfrm>
              <a:prstGeom prst="arc">
                <a:avLst>
                  <a:gd name="adj1" fmla="val 12688384"/>
                  <a:gd name="adj2" fmla="val 888268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9" name="组合 138"/>
            <p:cNvGrpSpPr/>
            <p:nvPr/>
          </p:nvGrpSpPr>
          <p:grpSpPr>
            <a:xfrm>
              <a:off x="6561399" y="5583102"/>
              <a:ext cx="2410456" cy="588981"/>
              <a:chOff x="6656414" y="1575880"/>
              <a:chExt cx="2410456" cy="609444"/>
            </a:xfrm>
          </p:grpSpPr>
          <p:cxnSp>
            <p:nvCxnSpPr>
              <p:cNvPr id="140" name="直接箭头连接符 139"/>
              <p:cNvCxnSpPr/>
              <p:nvPr/>
            </p:nvCxnSpPr>
            <p:spPr>
              <a:xfrm>
                <a:off x="9066183" y="1831696"/>
                <a:ext cx="0" cy="892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1" name="弧形 140"/>
              <p:cNvSpPr/>
              <p:nvPr/>
            </p:nvSpPr>
            <p:spPr>
              <a:xfrm>
                <a:off x="6656414" y="1575880"/>
                <a:ext cx="2410456" cy="609444"/>
              </a:xfrm>
              <a:prstGeom prst="arc">
                <a:avLst>
                  <a:gd name="adj1" fmla="val 12688384"/>
                  <a:gd name="adj2" fmla="val 888268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142" name="矩形 141"/>
            <p:cNvSpPr/>
            <p:nvPr/>
          </p:nvSpPr>
          <p:spPr>
            <a:xfrm>
              <a:off x="8744132" y="1999285"/>
              <a:ext cx="614271"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32*32</a:t>
              </a:r>
              <a:endParaRPr lang="zh-CN" altLang="en-US" sz="1200" dirty="0"/>
            </a:p>
          </p:txBody>
        </p:sp>
        <p:sp>
          <p:nvSpPr>
            <p:cNvPr id="143" name="矩形 142"/>
            <p:cNvSpPr/>
            <p:nvPr/>
          </p:nvSpPr>
          <p:spPr>
            <a:xfrm>
              <a:off x="8744132" y="3144071"/>
              <a:ext cx="614271"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16*16</a:t>
              </a:r>
              <a:endParaRPr lang="zh-CN" altLang="en-US" sz="1200" dirty="0"/>
            </a:p>
          </p:txBody>
        </p:sp>
        <p:sp>
          <p:nvSpPr>
            <p:cNvPr id="144" name="矩形 143"/>
            <p:cNvSpPr/>
            <p:nvPr/>
          </p:nvSpPr>
          <p:spPr>
            <a:xfrm>
              <a:off x="8744132" y="4331115"/>
              <a:ext cx="434734"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8*8</a:t>
              </a:r>
              <a:endParaRPr lang="zh-CN" altLang="en-US" sz="1200" dirty="0"/>
            </a:p>
          </p:txBody>
        </p:sp>
        <p:sp>
          <p:nvSpPr>
            <p:cNvPr id="145" name="矩形 144"/>
            <p:cNvSpPr/>
            <p:nvPr/>
          </p:nvSpPr>
          <p:spPr>
            <a:xfrm>
              <a:off x="8744132" y="5400224"/>
              <a:ext cx="434734"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4*4</a:t>
              </a:r>
              <a:endParaRPr lang="zh-CN" altLang="en-US" sz="1200" dirty="0"/>
            </a:p>
          </p:txBody>
        </p:sp>
        <p:sp>
          <p:nvSpPr>
            <p:cNvPr id="146" name="矩形 145"/>
            <p:cNvSpPr/>
            <p:nvPr/>
          </p:nvSpPr>
          <p:spPr>
            <a:xfrm>
              <a:off x="8744132" y="6234013"/>
              <a:ext cx="434734" cy="276999"/>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rPr>
                <a:t>1*1</a:t>
              </a:r>
              <a:endParaRPr lang="zh-CN" altLang="en-US" sz="1200" dirty="0"/>
            </a:p>
          </p:txBody>
        </p:sp>
      </p:grpSp>
      <p:sp>
        <p:nvSpPr>
          <p:cNvPr id="148" name="矩形 147"/>
          <p:cNvSpPr/>
          <p:nvPr/>
        </p:nvSpPr>
        <p:spPr>
          <a:xfrm>
            <a:off x="8405903" y="1939560"/>
            <a:ext cx="1544828"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当前图片大小</a:t>
            </a:r>
            <a:endParaRPr lang="zh-CN" altLang="en-US" sz="1600" dirty="0">
              <a:latin typeface="微软雅黑" panose="020B0503020204020204" pitchFamily="34" charset="-122"/>
              <a:ea typeface="微软雅黑" panose="020B0503020204020204" pitchFamily="34" charset="-122"/>
            </a:endParaRPr>
          </a:p>
        </p:txBody>
      </p:sp>
      <p:sp>
        <p:nvSpPr>
          <p:cNvPr id="149" name="矩形 148"/>
          <p:cNvSpPr/>
          <p:nvPr/>
        </p:nvSpPr>
        <p:spPr>
          <a:xfrm>
            <a:off x="8179567" y="2686025"/>
            <a:ext cx="1724365" cy="52322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3x3</a:t>
            </a:r>
            <a:r>
              <a:rPr lang="zh-CN" altLang="en-US" sz="1400" dirty="0">
                <a:latin typeface="微软雅黑" panose="020B0503020204020204" pitchFamily="34" charset="-122"/>
                <a:ea typeface="微软雅黑" panose="020B0503020204020204" pitchFamily="34" charset="-122"/>
              </a:rPr>
              <a:t>卷积核，输出通道</a:t>
            </a:r>
            <a:r>
              <a:rPr lang="en-US" altLang="zh-CN" sz="1400" dirty="0">
                <a:latin typeface="微软雅黑" panose="020B0503020204020204" pitchFamily="34" charset="-122"/>
                <a:ea typeface="微软雅黑" panose="020B0503020204020204" pitchFamily="34" charset="-122"/>
              </a:rPr>
              <a:t>128</a:t>
            </a:r>
            <a:r>
              <a:rPr lang="zh-CN" altLang="en-US" sz="1400" dirty="0">
                <a:latin typeface="微软雅黑" panose="020B0503020204020204" pitchFamily="34" charset="-122"/>
                <a:ea typeface="微软雅黑" panose="020B0503020204020204" pitchFamily="34" charset="-122"/>
              </a:rPr>
              <a:t>，步长为</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cxnSp>
        <p:nvCxnSpPr>
          <p:cNvPr id="151" name="直接箭头连接符 150"/>
          <p:cNvCxnSpPr>
            <a:stCxn id="18" idx="3"/>
            <a:endCxn id="149" idx="1"/>
          </p:cNvCxnSpPr>
          <p:nvPr/>
        </p:nvCxnSpPr>
        <p:spPr>
          <a:xfrm>
            <a:off x="7155785" y="2879576"/>
            <a:ext cx="1023782" cy="680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8655202" y="3499493"/>
            <a:ext cx="3329780" cy="307777"/>
          </a:xfrm>
          <a:prstGeom prst="rect">
            <a:avLst/>
          </a:prstGeom>
        </p:spPr>
        <p:txBody>
          <a:bodyPr wrap="square">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可根据输入图片大小灵活调整结构</a:t>
            </a:r>
            <a:endParaRPr lang="zh-CN" altLang="en-US" sz="1400" dirty="0">
              <a:latin typeface="微软雅黑" panose="020B0503020204020204" pitchFamily="34" charset="-122"/>
              <a:ea typeface="微软雅黑" panose="020B0503020204020204" pitchFamily="34" charset="-122"/>
            </a:endParaRPr>
          </a:p>
        </p:txBody>
      </p:sp>
      <p:sp>
        <p:nvSpPr>
          <p:cNvPr id="157" name="矩形 156"/>
          <p:cNvSpPr/>
          <p:nvPr/>
        </p:nvSpPr>
        <p:spPr>
          <a:xfrm>
            <a:off x="8655202" y="4041668"/>
            <a:ext cx="3329781" cy="307777"/>
          </a:xfrm>
          <a:prstGeom prst="rect">
            <a:avLst/>
          </a:prstGeom>
        </p:spPr>
        <p:txBody>
          <a:bodyPr wrap="square">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若训练太慢可适当缩减模型层数</a:t>
            </a:r>
            <a:endParaRPr lang="zh-CN" altLang="en-US" sz="1400" dirty="0">
              <a:latin typeface="微软雅黑" panose="020B0503020204020204" pitchFamily="34" charset="-122"/>
              <a:ea typeface="微软雅黑" panose="020B0503020204020204" pitchFamily="34" charset="-122"/>
            </a:endParaRPr>
          </a:p>
        </p:txBody>
      </p:sp>
      <p:sp>
        <p:nvSpPr>
          <p:cNvPr id="158" name="矩形 157"/>
          <p:cNvSpPr/>
          <p:nvPr/>
        </p:nvSpPr>
        <p:spPr>
          <a:xfrm>
            <a:off x="8655202" y="4583843"/>
            <a:ext cx="3329782" cy="1169551"/>
          </a:xfrm>
          <a:prstGeom prst="rect">
            <a:avLst/>
          </a:prstGeom>
        </p:spPr>
        <p:txBody>
          <a:bodyPr wrap="square">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当图片的大小发生变化时，需要使用</a:t>
            </a:r>
            <a:r>
              <a:rPr lang="en-US" altLang="zh-CN" sz="1400" dirty="0">
                <a:latin typeface="微软雅黑" panose="020B0503020204020204" pitchFamily="34" charset="-122"/>
                <a:ea typeface="微软雅黑" panose="020B0503020204020204" pitchFamily="34" charset="-122"/>
              </a:rPr>
              <a:t>1x1</a:t>
            </a:r>
            <a:r>
              <a:rPr lang="zh-CN" altLang="en-US" sz="1400" dirty="0">
                <a:latin typeface="微软雅黑" panose="020B0503020204020204" pitchFamily="34" charset="-122"/>
                <a:ea typeface="微软雅黑" panose="020B0503020204020204" pitchFamily="34" charset="-122"/>
              </a:rPr>
              <a:t>卷积核对数据进行卷积来改变图片的</a:t>
            </a:r>
            <a:r>
              <a:rPr lang="en-US" altLang="zh-CN" sz="1400" dirty="0">
                <a:latin typeface="微软雅黑" panose="020B0503020204020204" pitchFamily="34" charset="-122"/>
                <a:ea typeface="微软雅黑" panose="020B0503020204020204" pitchFamily="34" charset="-122"/>
              </a:rPr>
              <a:t>size</a:t>
            </a:r>
            <a:r>
              <a:rPr lang="zh-CN" altLang="en-US" sz="1400" dirty="0">
                <a:latin typeface="微软雅黑" panose="020B0503020204020204" pitchFamily="34" charset="-122"/>
                <a:ea typeface="微软雅黑" panose="020B0503020204020204" pitchFamily="34" charset="-122"/>
              </a:rPr>
              <a:t>或者通道数，然后再与正常的卷积输出相加，负责两个张量的</a:t>
            </a:r>
            <a:r>
              <a:rPr lang="en-US" altLang="zh-CN" sz="1400" dirty="0">
                <a:latin typeface="微软雅黑" panose="020B0503020204020204" pitchFamily="34" charset="-122"/>
                <a:ea typeface="微软雅黑" panose="020B0503020204020204" pitchFamily="34" charset="-122"/>
              </a:rPr>
              <a:t>shape</a:t>
            </a:r>
            <a:r>
              <a:rPr lang="zh-CN" altLang="en-US" sz="1400" dirty="0">
                <a:latin typeface="微软雅黑" panose="020B0503020204020204" pitchFamily="34" charset="-122"/>
                <a:ea typeface="微软雅黑" panose="020B0503020204020204" pitchFamily="34" charset="-122"/>
              </a:rPr>
              <a:t>不同无法相加</a:t>
            </a:r>
            <a:endParaRPr lang="zh-CN" altLang="en-US" sz="1400" dirty="0">
              <a:latin typeface="微软雅黑" panose="020B0503020204020204" pitchFamily="34" charset="-122"/>
              <a:ea typeface="微软雅黑" panose="020B0503020204020204" pitchFamily="34" charset="-122"/>
            </a:endParaRPr>
          </a:p>
        </p:txBody>
      </p:sp>
      <p:sp>
        <p:nvSpPr>
          <p:cNvPr id="159" name="矩形 158"/>
          <p:cNvSpPr/>
          <p:nvPr/>
        </p:nvSpPr>
        <p:spPr>
          <a:xfrm>
            <a:off x="8655202" y="5987792"/>
            <a:ext cx="3329782" cy="523220"/>
          </a:xfrm>
          <a:prstGeom prst="rect">
            <a:avLst/>
          </a:prstGeom>
        </p:spPr>
        <p:txBody>
          <a:bodyPr wrap="square">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无</a:t>
            </a:r>
            <a:r>
              <a:rPr lang="en-US" altLang="zh-CN" sz="1400" dirty="0">
                <a:latin typeface="微软雅黑" panose="020B0503020204020204" pitchFamily="34" charset="-122"/>
                <a:ea typeface="微软雅黑" panose="020B0503020204020204" pitchFamily="34" charset="-122"/>
              </a:rPr>
              <a:t>GPU</a:t>
            </a:r>
            <a:r>
              <a:rPr lang="zh-CN" altLang="en-US" sz="1400" dirty="0">
                <a:latin typeface="微软雅黑" panose="020B0503020204020204" pitchFamily="34" charset="-122"/>
                <a:ea typeface="微软雅黑" panose="020B0503020204020204" pitchFamily="34" charset="-122"/>
              </a:rPr>
              <a:t>环境的同学可适当缩减模型以及数据集大小</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卷积运算</a:t>
            </a:r>
            <a:endParaRPr lang="zh-CN" altLang="en-US" sz="28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1"/>
          <a:srcRect l="12401"/>
          <a:stretch>
            <a:fillRect/>
          </a:stretch>
        </p:blipFill>
        <p:spPr>
          <a:xfrm>
            <a:off x="2206713" y="1218505"/>
            <a:ext cx="5576839" cy="3343014"/>
          </a:xfrm>
          <a:prstGeom prst="rect">
            <a:avLst/>
          </a:prstGeom>
        </p:spPr>
      </p:pic>
      <p:pic>
        <p:nvPicPr>
          <p:cNvPr id="12" name="图片 11"/>
          <p:cNvPicPr>
            <a:picLocks noChangeAspect="1"/>
          </p:cNvPicPr>
          <p:nvPr/>
        </p:nvPicPr>
        <p:blipFill>
          <a:blip r:embed="rId2"/>
          <a:stretch>
            <a:fillRect/>
          </a:stretch>
        </p:blipFill>
        <p:spPr>
          <a:xfrm>
            <a:off x="2206713" y="4741671"/>
            <a:ext cx="5643760" cy="1937291"/>
          </a:xfrm>
          <a:prstGeom prst="rect">
            <a:avLst/>
          </a:prstGeom>
        </p:spPr>
      </p:pic>
      <mc:AlternateContent xmlns:mc="http://schemas.openxmlformats.org/markup-compatibility/2006">
        <mc:Choice xmlns:a14="http://schemas.microsoft.com/office/drawing/2010/main" Requires="a14">
          <p:sp>
            <p:nvSpPr>
              <p:cNvPr id="7" name="矩形 6">
                <a:extLst>
                  <a:ext uri="{FF2B5EF4-FFF2-40B4-BE49-F238E27FC236}">
                    <ele attr="{C8E83D8B-9E0D-4529-A442-4740F6FC71F5}"/>
                  </a:ext>
                </a:extLst>
              </p:cNvPr>
              <p:cNvSpPr/>
              <p:nvPr/>
            </p:nvSpPr>
            <p:spPr>
              <a:xfrm>
                <a:off x="8457449" y="2926809"/>
                <a:ext cx="4050236" cy="1200329"/>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𝑦</m:t>
                          </m:r>
                        </m:e>
                        <m:sub>
                          <m:r>
                            <a:rPr lang="en-US" altLang="zh-CN" sz="2400" i="1">
                              <a:latin typeface="Cambria Math" panose="02040503050406030204" pitchFamily="18" charset="0"/>
                              <a:ea typeface="微软雅黑" panose="020B0503020204020204" pitchFamily="34" charset="-122"/>
                            </a:rPr>
                            <m:t>h</m:t>
                          </m:r>
                        </m:sub>
                      </m:sSub>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𝐻</m:t>
                      </m:r>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𝑘</m:t>
                          </m:r>
                        </m:e>
                        <m:sub>
                          <m:r>
                            <a:rPr lang="en-US" altLang="zh-CN" sz="2400" i="1">
                              <a:latin typeface="Cambria Math" panose="02040503050406030204" pitchFamily="18" charset="0"/>
                              <a:ea typeface="微软雅黑" panose="020B0503020204020204" pitchFamily="34" charset="-122"/>
                            </a:rPr>
                            <m:t>h</m:t>
                          </m:r>
                        </m:sub>
                      </m:sSub>
                      <m:r>
                        <a:rPr lang="en-US" altLang="zh-CN" sz="2400" i="1">
                          <a:latin typeface="Cambria Math" panose="02040503050406030204" pitchFamily="18" charset="0"/>
                          <a:ea typeface="微软雅黑" panose="020B0503020204020204" pitchFamily="34" charset="-122"/>
                        </a:rPr>
                        <m:t>+1</m:t>
                      </m:r>
                    </m:oMath>
                  </m:oMathPara>
                </a14:m>
                <a:endParaRPr lang="en-US" altLang="zh-CN" sz="24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𝑦</m:t>
                          </m:r>
                        </m:e>
                        <m:sub>
                          <m:r>
                            <a:rPr lang="en-US" altLang="zh-CN" sz="2400" i="1">
                              <a:latin typeface="Cambria Math" panose="02040503050406030204" pitchFamily="18" charset="0"/>
                              <a:ea typeface="微软雅黑" panose="020B0503020204020204" pitchFamily="34" charset="-122"/>
                            </a:rPr>
                            <m:t>𝑤</m:t>
                          </m:r>
                        </m:sub>
                      </m:sSub>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𝑊</m:t>
                      </m:r>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𝑘</m:t>
                          </m:r>
                        </m:e>
                        <m:sub>
                          <m:r>
                            <a:rPr lang="en-US" altLang="zh-CN" sz="2400" i="1">
                              <a:latin typeface="Cambria Math" panose="02040503050406030204" pitchFamily="18" charset="0"/>
                              <a:ea typeface="微软雅黑" panose="020B0503020204020204" pitchFamily="34" charset="-122"/>
                            </a:rPr>
                            <m:t>𝑤</m:t>
                          </m:r>
                        </m:sub>
                      </m:sSub>
                      <m:r>
                        <a:rPr lang="en-US" altLang="zh-CN" sz="2400" i="1">
                          <a:latin typeface="Cambria Math" panose="02040503050406030204" pitchFamily="18" charset="0"/>
                          <a:ea typeface="微软雅黑" panose="020B0503020204020204" pitchFamily="34" charset="-122"/>
                        </a:rPr>
                        <m:t>+1</m:t>
                      </m:r>
                    </m:oMath>
                  </m:oMathPara>
                </a14:m>
                <a:endParaRPr lang="en-US" altLang="zh-CN" sz="2400" dirty="0">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8457449" y="2926809"/>
                <a:ext cx="4050236" cy="120032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2" name="矩形: 圆角 1"/>
          <p:cNvSpPr/>
          <p:nvPr/>
        </p:nvSpPr>
        <p:spPr>
          <a:xfrm>
            <a:off x="3035520" y="3525873"/>
            <a:ext cx="4392388" cy="2703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2" idx="3"/>
          </p:cNvCxnSpPr>
          <p:nvPr/>
        </p:nvCxnSpPr>
        <p:spPr>
          <a:xfrm flipV="1">
            <a:off x="7427908" y="3525874"/>
            <a:ext cx="1616529" cy="1351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4"/>
          <a:stretch>
            <a:fillRect/>
          </a:stretch>
        </p:blipFill>
        <p:spPr>
          <a:xfrm>
            <a:off x="8591672" y="4994259"/>
            <a:ext cx="3085240" cy="1131623"/>
          </a:xfrm>
          <a:prstGeom prst="rect">
            <a:avLst/>
          </a:prstGeom>
        </p:spPr>
      </p:pic>
      <p:sp>
        <p:nvSpPr>
          <p:cNvPr id="3" name="矩形 2"/>
          <p:cNvSpPr/>
          <p:nvPr/>
        </p:nvSpPr>
        <p:spPr>
          <a:xfrm>
            <a:off x="136916" y="718881"/>
            <a:ext cx="2031325" cy="581057"/>
          </a:xfrm>
          <a:prstGeom prst="rect">
            <a:avLst/>
          </a:prstGeom>
        </p:spPr>
        <p:txBody>
          <a:bodyPr wrap="none">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定义卷积运算</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14" name="矩形 13"/>
          <p:cNvSpPr/>
          <p:nvPr/>
        </p:nvSpPr>
        <p:spPr>
          <a:xfrm>
            <a:off x="136916" y="4494635"/>
            <a:ext cx="800219" cy="581057"/>
          </a:xfrm>
          <a:prstGeom prst="rect">
            <a:avLst/>
          </a:prstGeom>
        </p:spPr>
        <p:txBody>
          <a:bodyPr wrap="none">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示例</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99665"/>
            <a:chOff x="544010" y="1582924"/>
            <a:chExt cx="11103982" cy="2399665"/>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2"/>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6254189" y="1582924"/>
              <a:ext cx="5393803" cy="2399665"/>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7"/>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8"/>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sym typeface="+mn-ea"/>
                  <a:hlinkClick r:id="rId9"/>
                </a:rPr>
                <a:t>http://faculty.bjtu.edu.cn/9522/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0">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构造卷积层</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87192" y="925719"/>
            <a:ext cx="5404043" cy="1053622"/>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将卷积运算封装成卷积层</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Clr>
                <a:srgbClr val="0000FF"/>
              </a:buClr>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卷积层参数：</a:t>
            </a:r>
            <a:r>
              <a:rPr lang="zh-CN" altLang="en-US" sz="2000" dirty="0">
                <a:solidFill>
                  <a:srgbClr val="FF0000"/>
                </a:solidFill>
                <a:latin typeface="微软雅黑" panose="020B0503020204020204" pitchFamily="34" charset="-122"/>
                <a:ea typeface="微软雅黑" panose="020B0503020204020204" pitchFamily="34" charset="-122"/>
              </a:rPr>
              <a:t>卷积核、偏差</a:t>
            </a:r>
            <a:r>
              <a:rPr lang="zh-CN" altLang="en-US" sz="2000" dirty="0">
                <a:latin typeface="微软雅黑" panose="020B0503020204020204" pitchFamily="34" charset="-122"/>
                <a:ea typeface="微软雅黑" panose="020B0503020204020204" pitchFamily="34" charset="-122"/>
              </a:rPr>
              <a:t>（随机初始化）</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482225" y="2495568"/>
            <a:ext cx="9227549" cy="3023924"/>
          </a:xfrm>
          <a:prstGeom prst="rect">
            <a:avLst/>
          </a:prstGeom>
        </p:spPr>
      </p:pic>
      <p:sp>
        <p:nvSpPr>
          <p:cNvPr id="7" name="矩形: 圆角 6"/>
          <p:cNvSpPr/>
          <p:nvPr/>
        </p:nvSpPr>
        <p:spPr>
          <a:xfrm>
            <a:off x="3380673" y="3845259"/>
            <a:ext cx="7281746" cy="7136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4462340" y="5092072"/>
            <a:ext cx="4951141" cy="3255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卷积的应用</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4679" y="785751"/>
            <a:ext cx="2646878"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卷积用来边缘检测</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71806" y="2135264"/>
            <a:ext cx="2800001" cy="1631153"/>
          </a:xfrm>
          <a:prstGeom prst="rect">
            <a:avLst/>
          </a:prstGeom>
        </p:spPr>
      </p:pic>
      <p:pic>
        <p:nvPicPr>
          <p:cNvPr id="4" name="图片 3"/>
          <p:cNvPicPr>
            <a:picLocks noChangeAspect="1"/>
          </p:cNvPicPr>
          <p:nvPr/>
        </p:nvPicPr>
        <p:blipFill>
          <a:blip r:embed="rId2"/>
          <a:stretch>
            <a:fillRect/>
          </a:stretch>
        </p:blipFill>
        <p:spPr>
          <a:xfrm>
            <a:off x="777846" y="4313708"/>
            <a:ext cx="3612604" cy="2425754"/>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ele attr="{04C8584C-5926-46CA-A8E6-AD3885A4550B}"/>
                  </a:ext>
                </a:extLst>
              </p:cNvPr>
              <p:cNvSpPr txBox="1"/>
              <p:nvPr/>
            </p:nvSpPr>
            <p:spPr>
              <a:xfrm>
                <a:off x="588208" y="1397301"/>
                <a:ext cx="1082989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给定一个</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的图像</a:t>
                </a:r>
                <a14:m>
                  <m:oMath xmlns:m="http://schemas.openxmlformats.org/officeDocument/2006/math">
                    <m:r>
                      <a:rPr lang="en-US" altLang="zh-CN" b="0" i="1" smtClean="0">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，中间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列为黑（</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），其余为白（</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p:txBody>
          </p:sp>
        </mc:Choice>
        <mc:Fallback>
          <p:sp>
            <p:nvSpPr>
              <p:cNvPr id="9" name="文本框 8"/>
              <p:cNvSpPr txBox="1">
                <a:spLocks noRot="1" noChangeAspect="1" noMove="1" noResize="1" noEditPoints="1" noAdjustHandles="1" noChangeArrowheads="1" noChangeShapeType="1" noTextEdit="1"/>
              </p:cNvSpPr>
              <p:nvPr/>
            </p:nvSpPr>
            <p:spPr>
              <a:xfrm>
                <a:off x="588208" y="1397301"/>
                <a:ext cx="10829893" cy="458908"/>
              </a:xfrm>
              <a:prstGeom prst="rect">
                <a:avLst/>
              </a:prstGeom>
              <a:blipFill rotWithShape="1">
                <a:blip r:embed="rId3"/>
                <a:stretch>
                  <a:fillRect l="-338" b="-2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ele attr="{9A07B227-8500-436E-905E-F2DBB79B078D}"/>
                  </a:ext>
                </a:extLst>
              </p:cNvPr>
              <p:cNvSpPr txBox="1"/>
              <p:nvPr/>
            </p:nvSpPr>
            <p:spPr>
              <a:xfrm>
                <a:off x="588208" y="3860929"/>
                <a:ext cx="261219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给定卷积核</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𝐾</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588208" y="3860929"/>
                <a:ext cx="2612190" cy="369332"/>
              </a:xfrm>
              <a:prstGeom prst="rect">
                <a:avLst/>
              </a:prstGeom>
              <a:blipFill rotWithShape="1">
                <a:blip r:embed="rId4"/>
                <a:stretch>
                  <a:fillRect l="-1399" t="-8197" r="-1865" b="-24590"/>
                </a:stretch>
              </a:blipFill>
            </p:spPr>
            <p:txBody>
              <a:bodyPr/>
              <a:lstStyle/>
              <a:p>
                <a:r>
                  <a:rPr lang="zh-CN" altLang="en-US">
                    <a:noFill/>
                  </a:rPr>
                  <a:t> </a:t>
                </a:r>
                <a:endParaRPr lang="zh-CN" altLang="en-US">
                  <a:noFill/>
                </a:endParaRPr>
              </a:p>
            </p:txBody>
          </p:sp>
        </mc:Fallback>
      </mc:AlternateContent>
      <p:sp>
        <p:nvSpPr>
          <p:cNvPr id="17" name="矩形: 圆角 16"/>
          <p:cNvSpPr/>
          <p:nvPr/>
        </p:nvSpPr>
        <p:spPr>
          <a:xfrm>
            <a:off x="1174282" y="4313708"/>
            <a:ext cx="2597525" cy="369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818640" y="5618480"/>
            <a:ext cx="467360" cy="11209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3377721" y="5609006"/>
            <a:ext cx="467360" cy="11209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5255122" y="2135264"/>
            <a:ext cx="6348670" cy="2795271"/>
          </a:xfrm>
          <a:prstGeom prst="rect">
            <a:avLst/>
          </a:prstGeom>
        </p:spPr>
      </p:pic>
      <p:sp>
        <p:nvSpPr>
          <p:cNvPr id="8" name="文本框 7"/>
          <p:cNvSpPr txBox="1"/>
          <p:nvPr/>
        </p:nvSpPr>
        <p:spPr>
          <a:xfrm>
            <a:off x="4509290" y="6023931"/>
            <a:ext cx="274947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检测出边缘的颜色变化</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反向传播训练卷积核</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2804" y="736270"/>
            <a:ext cx="2646878"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卷积用来边缘检测</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71806" y="2135264"/>
            <a:ext cx="2800001" cy="1631153"/>
          </a:xfrm>
          <a:prstGeom prst="rect">
            <a:avLst/>
          </a:prstGeom>
        </p:spPr>
      </p:pic>
      <p:pic>
        <p:nvPicPr>
          <p:cNvPr id="4" name="图片 3"/>
          <p:cNvPicPr>
            <a:picLocks noChangeAspect="1"/>
          </p:cNvPicPr>
          <p:nvPr/>
        </p:nvPicPr>
        <p:blipFill>
          <a:blip r:embed="rId2"/>
          <a:stretch>
            <a:fillRect/>
          </a:stretch>
        </p:blipFill>
        <p:spPr>
          <a:xfrm>
            <a:off x="777846" y="4313708"/>
            <a:ext cx="3612604" cy="2425754"/>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ele attr="{04C8584C-5926-46CA-A8E6-AD3885A4550B}"/>
                  </a:ext>
                </a:extLst>
              </p:cNvPr>
              <p:cNvSpPr txBox="1"/>
              <p:nvPr/>
            </p:nvSpPr>
            <p:spPr>
              <a:xfrm>
                <a:off x="380413" y="1228674"/>
                <a:ext cx="5715587"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给定一个</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的图像</a:t>
                </a:r>
                <a14:m>
                  <m:oMath xmlns:m="http://schemas.openxmlformats.org/officeDocument/2006/math">
                    <m:r>
                      <a:rPr lang="en-US" altLang="zh-CN" b="0" i="1" smtClean="0">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列为黑（</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），其余为白（</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p:txBody>
          </p:sp>
        </mc:Choice>
        <mc:Fallback>
          <p:sp>
            <p:nvSpPr>
              <p:cNvPr id="9" name="文本框 8"/>
              <p:cNvSpPr txBox="1">
                <a:spLocks noRot="1" noChangeAspect="1" noMove="1" noResize="1" noEditPoints="1" noAdjustHandles="1" noChangeArrowheads="1" noChangeShapeType="1" noTextEdit="1"/>
              </p:cNvSpPr>
              <p:nvPr/>
            </p:nvSpPr>
            <p:spPr>
              <a:xfrm>
                <a:off x="380413" y="1228674"/>
                <a:ext cx="5715587" cy="874407"/>
              </a:xfrm>
              <a:prstGeom prst="rect">
                <a:avLst/>
              </a:prstGeom>
              <a:blipFill rotWithShape="1">
                <a:blip r:embed="rId3"/>
                <a:stretch>
                  <a:fillRect l="-640" b="-104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ele attr="{9A07B227-8500-436E-905E-F2DBB79B078D}"/>
                  </a:ext>
                </a:extLst>
              </p:cNvPr>
              <p:cNvSpPr txBox="1"/>
              <p:nvPr/>
            </p:nvSpPr>
            <p:spPr>
              <a:xfrm>
                <a:off x="588208" y="3860929"/>
                <a:ext cx="261219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给定卷积核</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𝐾</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588208" y="3860929"/>
                <a:ext cx="2612190" cy="369332"/>
              </a:xfrm>
              <a:prstGeom prst="rect">
                <a:avLst/>
              </a:prstGeom>
              <a:blipFill rotWithShape="1">
                <a:blip r:embed="rId4"/>
                <a:stretch>
                  <a:fillRect l="-1399" t="-8197" r="-1865" b="-24590"/>
                </a:stretch>
              </a:blipFill>
            </p:spPr>
            <p:txBody>
              <a:bodyPr/>
              <a:lstStyle/>
              <a:p>
                <a:r>
                  <a:rPr lang="zh-CN" altLang="en-US">
                    <a:noFill/>
                  </a:rPr>
                  <a:t> </a:t>
                </a:r>
                <a:endParaRPr lang="zh-CN" altLang="en-US">
                  <a:noFill/>
                </a:endParaRPr>
              </a:p>
            </p:txBody>
          </p:sp>
        </mc:Fallback>
      </mc:AlternateContent>
      <p:pic>
        <p:nvPicPr>
          <p:cNvPr id="13" name="图片 12"/>
          <p:cNvPicPr>
            <a:picLocks noChangeAspect="1"/>
          </p:cNvPicPr>
          <p:nvPr/>
        </p:nvPicPr>
        <p:blipFill>
          <a:blip r:embed="rId5"/>
          <a:stretch>
            <a:fillRect/>
          </a:stretch>
        </p:blipFill>
        <p:spPr>
          <a:xfrm>
            <a:off x="7451231" y="1422194"/>
            <a:ext cx="3993208" cy="3486804"/>
          </a:xfrm>
          <a:prstGeom prst="rect">
            <a:avLst/>
          </a:prstGeom>
        </p:spPr>
      </p:pic>
      <p:sp>
        <p:nvSpPr>
          <p:cNvPr id="14" name="文本框 13"/>
          <p:cNvSpPr txBox="1"/>
          <p:nvPr/>
        </p:nvSpPr>
        <p:spPr>
          <a:xfrm>
            <a:off x="7133836" y="736161"/>
            <a:ext cx="2954655"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反向传播学习卷积核</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a:stretch>
            <a:fillRect/>
          </a:stretch>
        </p:blipFill>
        <p:spPr>
          <a:xfrm>
            <a:off x="7671173" y="5526585"/>
            <a:ext cx="3397425" cy="1054154"/>
          </a:xfrm>
          <a:prstGeom prst="rect">
            <a:avLst/>
          </a:prstGeom>
        </p:spPr>
      </p:pic>
      <p:sp>
        <p:nvSpPr>
          <p:cNvPr id="16" name="文本框 15"/>
          <p:cNvSpPr txBox="1"/>
          <p:nvPr/>
        </p:nvSpPr>
        <p:spPr>
          <a:xfrm>
            <a:off x="7451231" y="5033125"/>
            <a:ext cx="231986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学习得到的卷积核</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7" name="矩形: 圆角 16"/>
          <p:cNvSpPr/>
          <p:nvPr/>
        </p:nvSpPr>
        <p:spPr>
          <a:xfrm>
            <a:off x="1174282" y="4313708"/>
            <a:ext cx="2597525" cy="369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7671173" y="6150543"/>
            <a:ext cx="3397425" cy="259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3113156" y="2089889"/>
            <a:ext cx="5307039" cy="1899494"/>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ele attr="{1EBB90E3-423B-477D-AC36-07519BA56FB8}"/>
                  </a:ext>
                </a:extLst>
              </p:cNvPr>
              <p:cNvSpPr txBox="1"/>
              <p:nvPr/>
            </p:nvSpPr>
            <p:spPr>
              <a:xfrm>
                <a:off x="3357826" y="2425731"/>
                <a:ext cx="5097347" cy="1200329"/>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已知输入</a:t>
                </a:r>
                <a14:m>
                  <m:oMath xmlns:m="http://schemas.openxmlformats.org/officeDocument/2006/math">
                    <m:r>
                      <a:rPr lang="en-US" altLang="zh-CN" sz="2400" i="1">
                        <a:latin typeface="Cambria Math" panose="02040503050406030204" pitchFamily="18" charset="0"/>
                      </a:rPr>
                      <m:t>𝑋</m:t>
                    </m:r>
                  </m:oMath>
                </a14:m>
                <a:r>
                  <a:rPr lang="zh-CN" altLang="en-US" sz="2400" dirty="0">
                    <a:latin typeface="微软雅黑" panose="020B0503020204020204" pitchFamily="34" charset="-122"/>
                    <a:ea typeface="微软雅黑" panose="020B0503020204020204" pitchFamily="34" charset="-122"/>
                  </a:rPr>
                  <a:t>和真实输出</a:t>
                </a:r>
                <a14:m>
                  <m:oMath xmlns:m="http://schemas.openxmlformats.org/officeDocument/2006/math">
                    <m:r>
                      <a:rPr lang="en-US" altLang="zh-CN" sz="2400" b="0" i="1" smtClean="0">
                        <a:latin typeface="Cambria Math" panose="02040503050406030204" pitchFamily="18" charset="0"/>
                      </a:rPr>
                      <m:t>𝑌</m:t>
                    </m:r>
                  </m:oMath>
                </a14:m>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通过</a:t>
                </a:r>
                <a:r>
                  <a:rPr lang="zh-CN" altLang="en-US" sz="2400" dirty="0">
                    <a:solidFill>
                      <a:srgbClr val="FF0000"/>
                    </a:solidFill>
                    <a:latin typeface="微软雅黑" panose="020B0503020204020204" pitchFamily="34" charset="-122"/>
                    <a:ea typeface="微软雅黑" panose="020B0503020204020204" pitchFamily="34" charset="-122"/>
                  </a:rPr>
                  <a:t>反向传播</a:t>
                </a:r>
                <a:r>
                  <a:rPr lang="zh-CN" altLang="en-US" sz="2400" dirty="0">
                    <a:latin typeface="微软雅黑" panose="020B0503020204020204" pitchFamily="34" charset="-122"/>
                    <a:ea typeface="微软雅黑" panose="020B0503020204020204" pitchFamily="34" charset="-122"/>
                  </a:rPr>
                  <a:t>可以学习卷积核和偏差</a:t>
                </a:r>
              </a:p>
            </p:txBody>
          </p:sp>
        </mc:Choice>
        <mc:Fallback>
          <p:sp>
            <p:nvSpPr>
              <p:cNvPr id="19" name="文本框 18"/>
              <p:cNvSpPr txBox="1">
                <a:spLocks noRot="1" noChangeAspect="1" noMove="1" noResize="1" noEditPoints="1" noAdjustHandles="1" noChangeArrowheads="1" noChangeShapeType="1" noTextEdit="1"/>
              </p:cNvSpPr>
              <p:nvPr/>
            </p:nvSpPr>
            <p:spPr>
              <a:xfrm>
                <a:off x="3357826" y="2425731"/>
                <a:ext cx="5097347" cy="1200329"/>
              </a:xfrm>
              <a:prstGeom prst="rect">
                <a:avLst/>
              </a:prstGeom>
              <a:blipFill rotWithShape="1">
                <a:blip r:embed="rId7"/>
                <a:stretch>
                  <a:fillRect l="-1555" t="-4061" r="-1435" b="-1066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animBg="1"/>
      <p:bldP spid="18" grpId="0" animBg="1"/>
      <p:bldP spid="20"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填充和步幅</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04679" y="785751"/>
            <a:ext cx="4674678"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卷积层的</a:t>
            </a: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rPr>
              <a:t>个超参数：填充、步幅</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5" name="AutoShape 2" descr="https://tangshusen.me/Dive-into-DL-PyTorch/img/chapter05/5.2_conv_pad.svg"/>
          <p:cNvSpPr>
            <a:spLocks noChangeAspect="1" noChangeArrowheads="1"/>
          </p:cNvSpPr>
          <p:nvPr/>
        </p:nvSpPr>
        <p:spPr bwMode="auto">
          <a:xfrm>
            <a:off x="5943599" y="3276599"/>
            <a:ext cx="2642135" cy="26421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矩形 8"/>
          <p:cNvSpPr/>
          <p:nvPr/>
        </p:nvSpPr>
        <p:spPr>
          <a:xfrm>
            <a:off x="375990" y="1328188"/>
            <a:ext cx="3935693" cy="874407"/>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填充：通常用“</a:t>
            </a:r>
            <a:r>
              <a:rPr lang="en-US" altLang="zh-CN" dirty="0">
                <a:latin typeface="微软雅黑" panose="020B0503020204020204" pitchFamily="34" charset="-122"/>
                <a:ea typeface="微软雅黑" panose="020B0503020204020204" pitchFamily="34" charset="-122"/>
                <a:sym typeface="Wingdings" panose="05000000000000000000" pitchFamily="2" charset="2"/>
              </a:rPr>
              <a:t>0”</a:t>
            </a:r>
            <a:r>
              <a:rPr lang="zh-CN" altLang="en-US" dirty="0">
                <a:latin typeface="微软雅黑" panose="020B0503020204020204" pitchFamily="34" charset="-122"/>
                <a:ea typeface="微软雅黑" panose="020B0503020204020204" pitchFamily="34" charset="-122"/>
                <a:sym typeface="Wingdings" panose="05000000000000000000" pitchFamily="2" charset="2"/>
              </a:rPr>
              <a:t>填充</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步幅：通常用来减少输出的高和宽</a:t>
            </a:r>
            <a:endParaRPr lang="zh-CN" altLang="en-US"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stretch>
            <a:fillRect/>
          </a:stretch>
        </p:blipFill>
        <p:spPr>
          <a:xfrm>
            <a:off x="463136" y="3696101"/>
            <a:ext cx="8017812" cy="2943525"/>
          </a:xfrm>
          <a:prstGeom prst="rect">
            <a:avLst/>
          </a:prstGeom>
        </p:spPr>
      </p:pic>
      <p:sp>
        <p:nvSpPr>
          <p:cNvPr id="12" name="矩形: 圆角 11"/>
          <p:cNvSpPr/>
          <p:nvPr/>
        </p:nvSpPr>
        <p:spPr>
          <a:xfrm>
            <a:off x="6718434" y="5167863"/>
            <a:ext cx="1780674" cy="47254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4743216" y="1337082"/>
            <a:ext cx="4217904" cy="1765475"/>
          </a:xfrm>
          <a:prstGeom prst="rect">
            <a:avLst/>
          </a:prstGeom>
        </p:spPr>
      </p:pic>
      <p:sp>
        <p:nvSpPr>
          <p:cNvPr id="18" name="文本框 17"/>
          <p:cNvSpPr txBox="1"/>
          <p:nvPr/>
        </p:nvSpPr>
        <p:spPr>
          <a:xfrm>
            <a:off x="104679" y="2986726"/>
            <a:ext cx="2339102" cy="581057"/>
          </a:xfrm>
          <a:prstGeom prst="rect">
            <a:avLst/>
          </a:prstGeom>
          <a:noFill/>
        </p:spPr>
        <p:txBody>
          <a:bodyPr wrap="none" rtlCol="0">
            <a:spAutoFit/>
          </a:bodyPr>
          <a:lstStyle/>
          <a:p>
            <a:pPr>
              <a:lnSpc>
                <a:spcPct val="150000"/>
              </a:lnSpc>
              <a:buClr>
                <a:srgbClr val="0000FF"/>
              </a:buClr>
            </a:pPr>
            <a:r>
              <a:rPr lang="zh-CN" altLang="en-US" sz="2400" b="1" dirty="0">
                <a:solidFill>
                  <a:srgbClr val="0000FF"/>
                </a:solidFill>
                <a:latin typeface="微软雅黑" panose="020B0503020204020204" pitchFamily="34" charset="-122"/>
                <a:ea typeface="微软雅黑" panose="020B0503020204020204" pitchFamily="34" charset="-122"/>
              </a:rPr>
              <a:t>实现填充和步幅</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7510</Words>
  <Application>WPS 演示</Application>
  <PresentationFormat>宽屏</PresentationFormat>
  <Paragraphs>940</Paragraphs>
  <Slides>50</Slides>
  <Notes>50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Arial</vt:lpstr>
      <vt:lpstr>宋体</vt:lpstr>
      <vt:lpstr>Wingdings</vt:lpstr>
      <vt:lpstr>微软雅黑</vt:lpstr>
      <vt:lpstr>楷体</vt:lpstr>
      <vt:lpstr>Arial Unicode MS</vt:lpstr>
      <vt:lpstr>等线</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188</cp:revision>
  <dcterms:created xsi:type="dcterms:W3CDTF">2020-05-12T07:42:00Z</dcterms:created>
  <dcterms:modified xsi:type="dcterms:W3CDTF">2021-09-08T04:55:03Z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2052-11.3.0.8775</vt:lpwstr>
  </property>
</Properties>
</file>